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notesMasterIdLst>
    <p:notesMasterId r:id="rId23"/>
  </p:notesMasterIdLst>
  <p:sldIdLst>
    <p:sldId id="285" r:id="rId4"/>
    <p:sldId id="257" r:id="rId5"/>
    <p:sldId id="273" r:id="rId6"/>
    <p:sldId id="258" r:id="rId7"/>
    <p:sldId id="260" r:id="rId8"/>
    <p:sldId id="274" r:id="rId9"/>
    <p:sldId id="261" r:id="rId10"/>
    <p:sldId id="264" r:id="rId11"/>
    <p:sldId id="276" r:id="rId12"/>
    <p:sldId id="277" r:id="rId13"/>
    <p:sldId id="263" r:id="rId14"/>
    <p:sldId id="280" r:id="rId15"/>
    <p:sldId id="281" r:id="rId16"/>
    <p:sldId id="282" r:id="rId17"/>
    <p:sldId id="283" r:id="rId18"/>
    <p:sldId id="284" r:id="rId19"/>
    <p:sldId id="278" r:id="rId20"/>
    <p:sldId id="287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15109"/>
    <a:srgbClr val="0070C0"/>
    <a:srgbClr val="A6A6A6"/>
    <a:srgbClr val="C0E6EA"/>
    <a:srgbClr val="05A0B8"/>
    <a:srgbClr val="048DA4"/>
    <a:srgbClr val="0FB7BD"/>
    <a:srgbClr val="A3E7FF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4020" autoAdjust="0"/>
  </p:normalViewPr>
  <p:slideViewPr>
    <p:cSldViewPr snapToGrid="0" showGuides="1">
      <p:cViewPr varScale="1">
        <p:scale>
          <a:sx n="69" d="100"/>
          <a:sy n="69" d="100"/>
        </p:scale>
        <p:origin x="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526A92-8AAF-4BF0-85FE-B336BF0F8D2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AF2F91-6C79-4775-9E01-5F8EDCA63F8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72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2B35D-4626-45BC-BDC5-8F9FE07CF4D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649C2A-AF0C-4F30-B6F3-F4BC9944CD56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10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7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526A92-8AAF-4BF0-85FE-B336BF0F8D2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AF2F91-6C79-4775-9E01-5F8EDCA63F8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49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79D6-35CC-4BBC-A2B3-C3B8146EC81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3926A7-6979-4B63-A625-58BF28420668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17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t="-2000" r="-15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530" y="639097"/>
            <a:ext cx="8200718" cy="1543205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 smtClean="0">
                <a:solidFill>
                  <a:srgbClr val="FF0000"/>
                </a:solidFill>
              </a:rPr>
              <a:t>REVIEW 1 (UNITS 1-2-3)</a:t>
            </a:r>
            <a:r>
              <a:rPr lang="en-US" sz="4600" b="1" dirty="0" smtClean="0">
                <a:solidFill>
                  <a:srgbClr val="0070C0"/>
                </a:solidFill>
              </a:rPr>
              <a:t/>
            </a:r>
            <a:br>
              <a:rPr lang="en-US" sz="4600" b="1" dirty="0" smtClean="0">
                <a:solidFill>
                  <a:srgbClr val="0070C0"/>
                </a:solidFill>
              </a:rPr>
            </a:br>
            <a:r>
              <a:rPr lang="en-US" sz="4600" b="1" dirty="0" smtClean="0">
                <a:solidFill>
                  <a:srgbClr val="0070C0"/>
                </a:solidFill>
              </a:rPr>
              <a:t>LANGUAGE</a:t>
            </a:r>
            <a:endParaRPr lang="vi-VN" sz="4600" b="1" dirty="0">
              <a:solidFill>
                <a:srgbClr val="0070C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38" y="2506662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41824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193701" y="1590291"/>
            <a:chExt cx="8653859" cy="5137079"/>
          </a:xfrm>
        </p:grpSpPr>
        <p:sp>
          <p:nvSpPr>
            <p:cNvPr id="15" name="Rounded Rectangle 14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rgbClr val="E2F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00172" y="1492490"/>
            <a:ext cx="6135188" cy="4100301"/>
            <a:chOff x="760064" y="827862"/>
            <a:chExt cx="6135188" cy="4100301"/>
          </a:xfrm>
        </p:grpSpPr>
        <p:grpSp>
          <p:nvGrpSpPr>
            <p:cNvPr id="13" name="Group 12"/>
            <p:cNvGrpSpPr/>
            <p:nvPr/>
          </p:nvGrpSpPr>
          <p:grpSpPr>
            <a:xfrm>
              <a:off x="760064" y="827862"/>
              <a:ext cx="4996227" cy="1606886"/>
              <a:chOff x="2323295" y="1854855"/>
              <a:chExt cx="4996227" cy="160688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323295" y="1854855"/>
                <a:ext cx="4996227" cy="789114"/>
                <a:chOff x="2329399" y="1854855"/>
                <a:chExt cx="4996227" cy="789114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09822" y="1862902"/>
                  <a:ext cx="4115804" cy="781067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399" y="1854855"/>
                  <a:ext cx="946337" cy="777611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3203718" y="2815410"/>
                <a:ext cx="35571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84B1"/>
                    </a:solidFill>
                  </a:rPr>
                  <a:t>Grammar</a:t>
                </a: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235" y="2821366"/>
              <a:ext cx="420785" cy="39674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761" y="3700995"/>
              <a:ext cx="444381" cy="456724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042142" y="2665793"/>
              <a:ext cx="4853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Look at the picture of a classroom. Choose the best answer A, B, or C.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42143" y="3604724"/>
              <a:ext cx="41443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Complete the sentences with the present simple or the present continuous form of the verbs in brackets.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9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2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4" y="138671"/>
            <a:ext cx="587409" cy="5538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2494" y="60331"/>
            <a:ext cx="6546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 at the picture of a classroom. Choose the best answer A, B, or C.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322454"/>
            <a:ext cx="6040755" cy="516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84534"/>
            <a:ext cx="6040755" cy="516492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5220AD-C91F-4A13-81A4-125A00AEAAFD}"/>
              </a:ext>
            </a:extLst>
          </p:cNvPr>
          <p:cNvGrpSpPr/>
          <p:nvPr/>
        </p:nvGrpSpPr>
        <p:grpSpPr>
          <a:xfrm>
            <a:off x="630454" y="5458952"/>
            <a:ext cx="7984693" cy="1111238"/>
            <a:chOff x="1201014" y="5550392"/>
            <a:chExt cx="7984693" cy="1111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74CD3F-F81D-4A2E-9A5B-49A800FBEA4D}"/>
                </a:ext>
              </a:extLst>
            </p:cNvPr>
            <p:cNvGrpSpPr/>
            <p:nvPr/>
          </p:nvGrpSpPr>
          <p:grpSpPr>
            <a:xfrm>
              <a:off x="1635924" y="6128272"/>
              <a:ext cx="2294630" cy="523220"/>
              <a:chOff x="1230086" y="1785257"/>
              <a:chExt cx="2111832" cy="52322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0002B9-0024-452A-B96C-C163557341F7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A.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B0EF99-8C6C-43AD-B26D-9FC2559C895B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7308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in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1C9B67-1C02-447E-850D-521F9BC8028D}"/>
                </a:ext>
              </a:extLst>
            </p:cNvPr>
            <p:cNvGrpSpPr/>
            <p:nvPr/>
          </p:nvGrpSpPr>
          <p:grpSpPr>
            <a:xfrm>
              <a:off x="3830210" y="6138410"/>
              <a:ext cx="1951616" cy="523220"/>
              <a:chOff x="1230086" y="1785257"/>
              <a:chExt cx="1796143" cy="52322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D20E64-B509-4E24-99E0-BB545DA0AE1D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B.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52E457-02CB-4CF4-81E3-0306199B7B77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15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on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F529C3-A240-43D4-BC15-FB12313AB965}"/>
                </a:ext>
              </a:extLst>
            </p:cNvPr>
            <p:cNvGrpSpPr/>
            <p:nvPr/>
          </p:nvGrpSpPr>
          <p:grpSpPr>
            <a:xfrm>
              <a:off x="6042159" y="6100712"/>
              <a:ext cx="2188166" cy="523220"/>
              <a:chOff x="1230086" y="1785257"/>
              <a:chExt cx="2013849" cy="5232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C4CCFD-B1F3-4CCE-92E6-DDBA6BC13C62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C.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388F96-3F11-4707-80B7-CEEBD27B04A1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6328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behind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3EF68C-1716-48F5-B0FF-0F9D3D3DC37E}"/>
                </a:ext>
              </a:extLst>
            </p:cNvPr>
            <p:cNvGrpSpPr/>
            <p:nvPr/>
          </p:nvGrpSpPr>
          <p:grpSpPr>
            <a:xfrm>
              <a:off x="1201014" y="5550392"/>
              <a:ext cx="7984693" cy="531873"/>
              <a:chOff x="794659" y="707494"/>
              <a:chExt cx="7348604" cy="5318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B66E960-3875-4B41-B04A-50782E2AEEC5}"/>
                  </a:ext>
                </a:extLst>
              </p:cNvPr>
              <p:cNvGrpSpPr/>
              <p:nvPr/>
            </p:nvGrpSpPr>
            <p:grpSpPr>
              <a:xfrm>
                <a:off x="794659" y="707494"/>
                <a:ext cx="7348604" cy="531873"/>
                <a:chOff x="363373" y="1262747"/>
                <a:chExt cx="7348604" cy="531873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46D1D83-9C46-4002-88E9-E6BB303F7283}"/>
                    </a:ext>
                  </a:extLst>
                </p:cNvPr>
                <p:cNvSpPr txBox="1"/>
                <p:nvPr/>
              </p:nvSpPr>
              <p:spPr>
                <a:xfrm>
                  <a:off x="363373" y="1262747"/>
                  <a:ext cx="4748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0070C0"/>
                      </a:solidFill>
                    </a:rPr>
                    <a:t>1.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305BB76-9AAE-4331-83C3-D13C9B0735C1}"/>
                    </a:ext>
                  </a:extLst>
                </p:cNvPr>
                <p:cNvSpPr txBox="1"/>
                <p:nvPr/>
              </p:nvSpPr>
              <p:spPr>
                <a:xfrm>
                  <a:off x="827313" y="1271400"/>
                  <a:ext cx="688466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There is a blackboard and a clock               the wall.</a:t>
                  </a:r>
                  <a:endParaRPr lang="en-US" sz="2800" i="1" dirty="0"/>
                </a:p>
              </p:txBody>
            </p: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4D28D99-BC0E-4A69-91A5-C46E273A341C}"/>
                  </a:ext>
                </a:extLst>
              </p:cNvPr>
              <p:cNvCxnSpPr/>
              <p:nvPr/>
            </p:nvCxnSpPr>
            <p:spPr>
              <a:xfrm>
                <a:off x="5799866" y="111778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5851465-1579-4762-B845-FE07DBB5D180}"/>
              </a:ext>
            </a:extLst>
          </p:cNvPr>
          <p:cNvSpPr/>
          <p:nvPr/>
        </p:nvSpPr>
        <p:spPr>
          <a:xfrm>
            <a:off x="3283512" y="6087855"/>
            <a:ext cx="457200" cy="457200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84534"/>
            <a:ext cx="6040755" cy="516492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5220AD-C91F-4A13-81A4-125A00AEAAFD}"/>
              </a:ext>
            </a:extLst>
          </p:cNvPr>
          <p:cNvGrpSpPr/>
          <p:nvPr/>
        </p:nvGrpSpPr>
        <p:grpSpPr>
          <a:xfrm>
            <a:off x="1225792" y="5448792"/>
            <a:ext cx="6692417" cy="1111238"/>
            <a:chOff x="1201014" y="5550392"/>
            <a:chExt cx="6692417" cy="1111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74CD3F-F81D-4A2E-9A5B-49A800FBEA4D}"/>
                </a:ext>
              </a:extLst>
            </p:cNvPr>
            <p:cNvGrpSpPr/>
            <p:nvPr/>
          </p:nvGrpSpPr>
          <p:grpSpPr>
            <a:xfrm>
              <a:off x="1635924" y="6128272"/>
              <a:ext cx="2294630" cy="523220"/>
              <a:chOff x="1230086" y="1785257"/>
              <a:chExt cx="2111832" cy="52322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0002B9-0024-452A-B96C-C163557341F7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A.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B0EF99-8C6C-43AD-B26D-9FC2559C895B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7308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teacher’s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1C9B67-1C02-447E-850D-521F9BC8028D}"/>
                </a:ext>
              </a:extLst>
            </p:cNvPr>
            <p:cNvGrpSpPr/>
            <p:nvPr/>
          </p:nvGrpSpPr>
          <p:grpSpPr>
            <a:xfrm>
              <a:off x="3830210" y="6138410"/>
              <a:ext cx="1951616" cy="523220"/>
              <a:chOff x="1230086" y="1785257"/>
              <a:chExt cx="1796143" cy="52322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D20E64-B509-4E24-99E0-BB545DA0AE1D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B.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52E457-02CB-4CF4-81E3-0306199B7B77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15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teachers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F529C3-A240-43D4-BC15-FB12313AB965}"/>
                </a:ext>
              </a:extLst>
            </p:cNvPr>
            <p:cNvGrpSpPr/>
            <p:nvPr/>
          </p:nvGrpSpPr>
          <p:grpSpPr>
            <a:xfrm>
              <a:off x="6042159" y="6100712"/>
              <a:ext cx="1851272" cy="523220"/>
              <a:chOff x="1230086" y="1785257"/>
              <a:chExt cx="1703793" cy="5232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C4CCFD-B1F3-4CCE-92E6-DDBA6BC13C62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C.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388F96-3F11-4707-80B7-CEEBD27B04A1}"/>
                  </a:ext>
                </a:extLst>
              </p:cNvPr>
              <p:cNvSpPr txBox="1"/>
              <p:nvPr/>
            </p:nvSpPr>
            <p:spPr>
              <a:xfrm>
                <a:off x="1611087" y="1785257"/>
                <a:ext cx="1322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teacher’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3EF68C-1716-48F5-B0FF-0F9D3D3DC37E}"/>
                </a:ext>
              </a:extLst>
            </p:cNvPr>
            <p:cNvGrpSpPr/>
            <p:nvPr/>
          </p:nvGrpSpPr>
          <p:grpSpPr>
            <a:xfrm>
              <a:off x="1201014" y="5550392"/>
              <a:ext cx="6633948" cy="531873"/>
              <a:chOff x="794659" y="707494"/>
              <a:chExt cx="6105464" cy="5318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B66E960-3875-4B41-B04A-50782E2AEEC5}"/>
                  </a:ext>
                </a:extLst>
              </p:cNvPr>
              <p:cNvGrpSpPr/>
              <p:nvPr/>
            </p:nvGrpSpPr>
            <p:grpSpPr>
              <a:xfrm>
                <a:off x="794659" y="707494"/>
                <a:ext cx="6105464" cy="531873"/>
                <a:chOff x="363373" y="1262747"/>
                <a:chExt cx="6105464" cy="531873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46D1D83-9C46-4002-88E9-E6BB303F7283}"/>
                    </a:ext>
                  </a:extLst>
                </p:cNvPr>
                <p:cNvSpPr txBox="1"/>
                <p:nvPr/>
              </p:nvSpPr>
              <p:spPr>
                <a:xfrm>
                  <a:off x="363373" y="1262747"/>
                  <a:ext cx="4748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0070C0"/>
                      </a:solidFill>
                    </a:rPr>
                    <a:t>2.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305BB76-9AAE-4331-83C3-D13C9B0735C1}"/>
                    </a:ext>
                  </a:extLst>
                </p:cNvPr>
                <p:cNvSpPr txBox="1"/>
                <p:nvPr/>
              </p:nvSpPr>
              <p:spPr>
                <a:xfrm>
                  <a:off x="827314" y="1271400"/>
                  <a:ext cx="564152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A vase of flowers is on the               desk.</a:t>
                  </a:r>
                  <a:endParaRPr lang="en-US" sz="2800" i="1" dirty="0"/>
                </a:p>
              </p:txBody>
            </p: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4D28D99-BC0E-4A69-91A5-C46E273A341C}"/>
                  </a:ext>
                </a:extLst>
              </p:cNvPr>
              <p:cNvCxnSpPr/>
              <p:nvPr/>
            </p:nvCxnSpPr>
            <p:spPr>
              <a:xfrm>
                <a:off x="4924881" y="109746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5851465-1579-4762-B845-FE07DBB5D180}"/>
              </a:ext>
            </a:extLst>
          </p:cNvPr>
          <p:cNvSpPr/>
          <p:nvPr/>
        </p:nvSpPr>
        <p:spPr>
          <a:xfrm>
            <a:off x="1700828" y="6069836"/>
            <a:ext cx="457200" cy="457200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84534"/>
            <a:ext cx="6040755" cy="516492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5220AD-C91F-4A13-81A4-125A00AEAAFD}"/>
              </a:ext>
            </a:extLst>
          </p:cNvPr>
          <p:cNvGrpSpPr/>
          <p:nvPr/>
        </p:nvGrpSpPr>
        <p:grpSpPr>
          <a:xfrm>
            <a:off x="648456" y="5448792"/>
            <a:ext cx="7847088" cy="1111238"/>
            <a:chOff x="1201014" y="5550392"/>
            <a:chExt cx="7847088" cy="1111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74CD3F-F81D-4A2E-9A5B-49A800FBEA4D}"/>
                </a:ext>
              </a:extLst>
            </p:cNvPr>
            <p:cNvGrpSpPr/>
            <p:nvPr/>
          </p:nvGrpSpPr>
          <p:grpSpPr>
            <a:xfrm>
              <a:off x="1635924" y="6128272"/>
              <a:ext cx="2294630" cy="523220"/>
              <a:chOff x="1230086" y="1785257"/>
              <a:chExt cx="2111832" cy="52322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0002B9-0024-452A-B96C-C163557341F7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A.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B0EF99-8C6C-43AD-B26D-9FC2559C895B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7308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in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1C9B67-1C02-447E-850D-521F9BC8028D}"/>
                </a:ext>
              </a:extLst>
            </p:cNvPr>
            <p:cNvGrpSpPr/>
            <p:nvPr/>
          </p:nvGrpSpPr>
          <p:grpSpPr>
            <a:xfrm>
              <a:off x="3830210" y="6138410"/>
              <a:ext cx="1951616" cy="523220"/>
              <a:chOff x="1230086" y="1785257"/>
              <a:chExt cx="1796143" cy="52322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D20E64-B509-4E24-99E0-BB545DA0AE1D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B.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52E457-02CB-4CF4-81E3-0306199B7B77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15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on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F529C3-A240-43D4-BC15-FB12313AB965}"/>
                </a:ext>
              </a:extLst>
            </p:cNvPr>
            <p:cNvGrpSpPr/>
            <p:nvPr/>
          </p:nvGrpSpPr>
          <p:grpSpPr>
            <a:xfrm>
              <a:off x="6042159" y="6100712"/>
              <a:ext cx="2211948" cy="523220"/>
              <a:chOff x="1230086" y="1785257"/>
              <a:chExt cx="2035736" cy="5232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C4CCFD-B1F3-4CCE-92E6-DDBA6BC13C62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C.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388F96-3F11-4707-80B7-CEEBD27B04A1}"/>
                  </a:ext>
                </a:extLst>
              </p:cNvPr>
              <p:cNvSpPr txBox="1"/>
              <p:nvPr/>
            </p:nvSpPr>
            <p:spPr>
              <a:xfrm>
                <a:off x="1611087" y="1785257"/>
                <a:ext cx="16547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in front of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3EF68C-1716-48F5-B0FF-0F9D3D3DC37E}"/>
                </a:ext>
              </a:extLst>
            </p:cNvPr>
            <p:cNvGrpSpPr/>
            <p:nvPr/>
          </p:nvGrpSpPr>
          <p:grpSpPr>
            <a:xfrm>
              <a:off x="1201014" y="5550392"/>
              <a:ext cx="7847088" cy="531873"/>
              <a:chOff x="794659" y="707494"/>
              <a:chExt cx="7221961" cy="5318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B66E960-3875-4B41-B04A-50782E2AEEC5}"/>
                  </a:ext>
                </a:extLst>
              </p:cNvPr>
              <p:cNvGrpSpPr/>
              <p:nvPr/>
            </p:nvGrpSpPr>
            <p:grpSpPr>
              <a:xfrm>
                <a:off x="794659" y="707494"/>
                <a:ext cx="7221961" cy="531873"/>
                <a:chOff x="363373" y="1262747"/>
                <a:chExt cx="7221961" cy="531873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46D1D83-9C46-4002-88E9-E6BB303F7283}"/>
                    </a:ext>
                  </a:extLst>
                </p:cNvPr>
                <p:cNvSpPr txBox="1"/>
                <p:nvPr/>
              </p:nvSpPr>
              <p:spPr>
                <a:xfrm>
                  <a:off x="363373" y="1262747"/>
                  <a:ext cx="4748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0070C0"/>
                      </a:solidFill>
                    </a:rPr>
                    <a:t>3.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305BB76-9AAE-4331-83C3-D13C9B0735C1}"/>
                    </a:ext>
                  </a:extLst>
                </p:cNvPr>
                <p:cNvSpPr txBox="1"/>
                <p:nvPr/>
              </p:nvSpPr>
              <p:spPr>
                <a:xfrm>
                  <a:off x="827314" y="1271400"/>
                  <a:ext cx="67580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A boy and these girls are the               classroom.</a:t>
                  </a:r>
                  <a:endParaRPr lang="en-US" sz="2800" i="1" dirty="0"/>
                </a:p>
              </p:txBody>
            </p: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4D28D99-BC0E-4A69-91A5-C46E273A341C}"/>
                  </a:ext>
                </a:extLst>
              </p:cNvPr>
              <p:cNvCxnSpPr/>
              <p:nvPr/>
            </p:nvCxnSpPr>
            <p:spPr>
              <a:xfrm>
                <a:off x="5224102" y="109746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5851465-1579-4762-B845-FE07DBB5D180}"/>
              </a:ext>
            </a:extLst>
          </p:cNvPr>
          <p:cNvSpPr/>
          <p:nvPr/>
        </p:nvSpPr>
        <p:spPr>
          <a:xfrm>
            <a:off x="1142028" y="6069836"/>
            <a:ext cx="457200" cy="457200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84534"/>
            <a:ext cx="6040755" cy="516492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5220AD-C91F-4A13-81A4-125A00AEAAFD}"/>
              </a:ext>
            </a:extLst>
          </p:cNvPr>
          <p:cNvGrpSpPr/>
          <p:nvPr/>
        </p:nvGrpSpPr>
        <p:grpSpPr>
          <a:xfrm>
            <a:off x="1391028" y="5448792"/>
            <a:ext cx="6361945" cy="1111238"/>
            <a:chOff x="1201014" y="5550392"/>
            <a:chExt cx="6361945" cy="1111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74CD3F-F81D-4A2E-9A5B-49A800FBEA4D}"/>
                </a:ext>
              </a:extLst>
            </p:cNvPr>
            <p:cNvGrpSpPr/>
            <p:nvPr/>
          </p:nvGrpSpPr>
          <p:grpSpPr>
            <a:xfrm>
              <a:off x="1635924" y="6128272"/>
              <a:ext cx="2294630" cy="523220"/>
              <a:chOff x="1230086" y="1785257"/>
              <a:chExt cx="2111832" cy="52322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0002B9-0024-452A-B96C-C163557341F7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A.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B0EF99-8C6C-43AD-B26D-9FC2559C895B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7308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behind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1C9B67-1C02-447E-850D-521F9BC8028D}"/>
                </a:ext>
              </a:extLst>
            </p:cNvPr>
            <p:cNvGrpSpPr/>
            <p:nvPr/>
          </p:nvGrpSpPr>
          <p:grpSpPr>
            <a:xfrm>
              <a:off x="3830210" y="6138410"/>
              <a:ext cx="1951616" cy="523220"/>
              <a:chOff x="1230086" y="1785257"/>
              <a:chExt cx="1796143" cy="52322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D20E64-B509-4E24-99E0-BB545DA0AE1D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B.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52E457-02CB-4CF4-81E3-0306199B7B77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15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next to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F529C3-A240-43D4-BC15-FB12313AB965}"/>
                </a:ext>
              </a:extLst>
            </p:cNvPr>
            <p:cNvGrpSpPr/>
            <p:nvPr/>
          </p:nvGrpSpPr>
          <p:grpSpPr>
            <a:xfrm>
              <a:off x="6042159" y="6100712"/>
              <a:ext cx="1520800" cy="523220"/>
              <a:chOff x="1230086" y="1785257"/>
              <a:chExt cx="1399647" cy="5232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C4CCFD-B1F3-4CCE-92E6-DDBA6BC13C62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C.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388F96-3F11-4707-80B7-CEEBD27B04A1}"/>
                  </a:ext>
                </a:extLst>
              </p:cNvPr>
              <p:cNvSpPr txBox="1"/>
              <p:nvPr/>
            </p:nvSpPr>
            <p:spPr>
              <a:xfrm>
                <a:off x="1611087" y="1785257"/>
                <a:ext cx="1018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under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3EF68C-1716-48F5-B0FF-0F9D3D3DC37E}"/>
                </a:ext>
              </a:extLst>
            </p:cNvPr>
            <p:cNvGrpSpPr/>
            <p:nvPr/>
          </p:nvGrpSpPr>
          <p:grpSpPr>
            <a:xfrm>
              <a:off x="1201014" y="5550392"/>
              <a:ext cx="5880841" cy="531873"/>
              <a:chOff x="794659" y="707494"/>
              <a:chExt cx="5412352" cy="5318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B66E960-3875-4B41-B04A-50782E2AEEC5}"/>
                  </a:ext>
                </a:extLst>
              </p:cNvPr>
              <p:cNvGrpSpPr/>
              <p:nvPr/>
            </p:nvGrpSpPr>
            <p:grpSpPr>
              <a:xfrm>
                <a:off x="794659" y="707494"/>
                <a:ext cx="5412352" cy="531873"/>
                <a:chOff x="363373" y="1262747"/>
                <a:chExt cx="5412352" cy="531873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46D1D83-9C46-4002-88E9-E6BB303F7283}"/>
                    </a:ext>
                  </a:extLst>
                </p:cNvPr>
                <p:cNvSpPr txBox="1"/>
                <p:nvPr/>
              </p:nvSpPr>
              <p:spPr>
                <a:xfrm>
                  <a:off x="363373" y="1262747"/>
                  <a:ext cx="4748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0070C0"/>
                      </a:solidFill>
                    </a:rPr>
                    <a:t>4.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305BB76-9AAE-4331-83C3-D13C9B0735C1}"/>
                    </a:ext>
                  </a:extLst>
                </p:cNvPr>
                <p:cNvSpPr txBox="1"/>
                <p:nvPr/>
              </p:nvSpPr>
              <p:spPr>
                <a:xfrm>
                  <a:off x="827314" y="1271400"/>
                  <a:ext cx="494841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The window is              the big door.</a:t>
                  </a:r>
                  <a:endParaRPr lang="en-US" sz="2800" i="1" dirty="0"/>
                </a:p>
              </p:txBody>
            </p: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4D28D99-BC0E-4A69-91A5-C46E273A341C}"/>
                  </a:ext>
                </a:extLst>
              </p:cNvPr>
              <p:cNvCxnSpPr/>
              <p:nvPr/>
            </p:nvCxnSpPr>
            <p:spPr>
              <a:xfrm>
                <a:off x="3323261" y="109746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5851465-1579-4762-B845-FE07DBB5D180}"/>
              </a:ext>
            </a:extLst>
          </p:cNvPr>
          <p:cNvSpPr/>
          <p:nvPr/>
        </p:nvSpPr>
        <p:spPr>
          <a:xfrm>
            <a:off x="4048917" y="6069820"/>
            <a:ext cx="457200" cy="457200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184534"/>
            <a:ext cx="6040755" cy="516492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5220AD-C91F-4A13-81A4-125A00AEAAFD}"/>
              </a:ext>
            </a:extLst>
          </p:cNvPr>
          <p:cNvGrpSpPr/>
          <p:nvPr/>
        </p:nvGrpSpPr>
        <p:grpSpPr>
          <a:xfrm>
            <a:off x="1157062" y="5448792"/>
            <a:ext cx="6829877" cy="1111238"/>
            <a:chOff x="1201014" y="5550392"/>
            <a:chExt cx="6829877" cy="111123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74CD3F-F81D-4A2E-9A5B-49A800FBEA4D}"/>
                </a:ext>
              </a:extLst>
            </p:cNvPr>
            <p:cNvGrpSpPr/>
            <p:nvPr/>
          </p:nvGrpSpPr>
          <p:grpSpPr>
            <a:xfrm>
              <a:off x="1635924" y="6128272"/>
              <a:ext cx="2294630" cy="523220"/>
              <a:chOff x="1230086" y="1785257"/>
              <a:chExt cx="2111832" cy="52322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0002B9-0024-452A-B96C-C163557341F7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A.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B0EF99-8C6C-43AD-B26D-9FC2559C895B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7308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reads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1C9B67-1C02-447E-850D-521F9BC8028D}"/>
                </a:ext>
              </a:extLst>
            </p:cNvPr>
            <p:cNvGrpSpPr/>
            <p:nvPr/>
          </p:nvGrpSpPr>
          <p:grpSpPr>
            <a:xfrm>
              <a:off x="3830210" y="6138410"/>
              <a:ext cx="1951616" cy="523220"/>
              <a:chOff x="1230086" y="1785257"/>
              <a:chExt cx="1796143" cy="52322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D20E64-B509-4E24-99E0-BB545DA0AE1D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0070C0"/>
                    </a:solidFill>
                  </a:rPr>
                  <a:t>B.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52E457-02CB-4CF4-81E3-0306199B7B77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151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reading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F529C3-A240-43D4-BC15-FB12313AB965}"/>
                </a:ext>
              </a:extLst>
            </p:cNvPr>
            <p:cNvGrpSpPr/>
            <p:nvPr/>
          </p:nvGrpSpPr>
          <p:grpSpPr>
            <a:xfrm>
              <a:off x="6042159" y="6100712"/>
              <a:ext cx="1988732" cy="523220"/>
              <a:chOff x="1230086" y="1785257"/>
              <a:chExt cx="1830301" cy="52322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C4CCFD-B1F3-4CCE-92E6-DDBA6BC13C62}"/>
                  </a:ext>
                </a:extLst>
              </p:cNvPr>
              <p:cNvSpPr txBox="1"/>
              <p:nvPr/>
            </p:nvSpPr>
            <p:spPr>
              <a:xfrm>
                <a:off x="1230086" y="1785257"/>
                <a:ext cx="5660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solidFill>
                      <a:srgbClr val="0070C0"/>
                    </a:solidFill>
                  </a:rPr>
                  <a:t>C.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388F96-3F11-4707-80B7-CEEBD27B04A1}"/>
                  </a:ext>
                </a:extLst>
              </p:cNvPr>
              <p:cNvSpPr txBox="1"/>
              <p:nvPr/>
            </p:nvSpPr>
            <p:spPr>
              <a:xfrm>
                <a:off x="1611086" y="1785257"/>
                <a:ext cx="14493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is reading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3EF68C-1716-48F5-B0FF-0F9D3D3DC37E}"/>
                </a:ext>
              </a:extLst>
            </p:cNvPr>
            <p:cNvGrpSpPr/>
            <p:nvPr/>
          </p:nvGrpSpPr>
          <p:grpSpPr>
            <a:xfrm>
              <a:off x="1201014" y="5550392"/>
              <a:ext cx="5880841" cy="531873"/>
              <a:chOff x="794659" y="707494"/>
              <a:chExt cx="5412352" cy="53187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B66E960-3875-4B41-B04A-50782E2AEEC5}"/>
                  </a:ext>
                </a:extLst>
              </p:cNvPr>
              <p:cNvGrpSpPr/>
              <p:nvPr/>
            </p:nvGrpSpPr>
            <p:grpSpPr>
              <a:xfrm>
                <a:off x="794659" y="707494"/>
                <a:ext cx="5412352" cy="531873"/>
                <a:chOff x="363373" y="1262747"/>
                <a:chExt cx="5412352" cy="531873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46D1D83-9C46-4002-88E9-E6BB303F7283}"/>
                    </a:ext>
                  </a:extLst>
                </p:cNvPr>
                <p:cNvSpPr txBox="1"/>
                <p:nvPr/>
              </p:nvSpPr>
              <p:spPr>
                <a:xfrm>
                  <a:off x="363373" y="1262747"/>
                  <a:ext cx="4748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0070C0"/>
                      </a:solidFill>
                    </a:rPr>
                    <a:t>5.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305BB76-9AAE-4331-83C3-D13C9B0735C1}"/>
                    </a:ext>
                  </a:extLst>
                </p:cNvPr>
                <p:cNvSpPr txBox="1"/>
                <p:nvPr/>
              </p:nvSpPr>
              <p:spPr>
                <a:xfrm>
                  <a:off x="827314" y="1271400"/>
                  <a:ext cx="494841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A girl              her book now.</a:t>
                  </a:r>
                  <a:endParaRPr lang="en-US" sz="2800" i="1" dirty="0"/>
                </a:p>
              </p:txBody>
            </p: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4D28D99-BC0E-4A69-91A5-C46E273A341C}"/>
                  </a:ext>
                </a:extLst>
              </p:cNvPr>
              <p:cNvCxnSpPr/>
              <p:nvPr/>
            </p:nvCxnSpPr>
            <p:spPr>
              <a:xfrm>
                <a:off x="2091436" y="110762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5851465-1579-4762-B845-FE07DBB5D180}"/>
              </a:ext>
            </a:extLst>
          </p:cNvPr>
          <p:cNvSpPr/>
          <p:nvPr/>
        </p:nvSpPr>
        <p:spPr>
          <a:xfrm>
            <a:off x="6035432" y="6039362"/>
            <a:ext cx="457200" cy="457200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68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1" y="60331"/>
            <a:ext cx="615096" cy="6321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2494" y="60331"/>
            <a:ext cx="7945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Complete the sentences with the present simple or the present continuous form of the verbs in brackets.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6303" y="2360367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1133" y="2353890"/>
            <a:ext cx="3928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can’t go out now. It (rain)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6303" y="3079041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6303" y="3846686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1133" y="3838033"/>
            <a:ext cx="1880611" cy="9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-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- No, she isn’t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655236" y="4185744"/>
            <a:ext cx="1097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46303" y="4803143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21133" y="4794490"/>
            <a:ext cx="2012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My dog (like)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6303" y="5507138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1133" y="5507138"/>
            <a:ext cx="7608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My mother (not cook)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252144" y="5843419"/>
            <a:ext cx="1097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21133" y="3026844"/>
            <a:ext cx="1565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time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2838464" y="3374354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0C6C6F4-699D-48CB-8757-5E1689B47D83}"/>
              </a:ext>
            </a:extLst>
          </p:cNvPr>
          <p:cNvGrpSpPr/>
          <p:nvPr/>
        </p:nvGrpSpPr>
        <p:grpSpPr>
          <a:xfrm>
            <a:off x="5169170" y="2353890"/>
            <a:ext cx="1087120" cy="461665"/>
            <a:chOff x="5169170" y="2353890"/>
            <a:chExt cx="1087120" cy="461665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169170" y="268508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734A6EE-1289-4CDC-BE7F-32EA0738764A}"/>
                </a:ext>
              </a:extLst>
            </p:cNvPr>
            <p:cNvSpPr txBox="1"/>
            <p:nvPr/>
          </p:nvSpPr>
          <p:spPr>
            <a:xfrm>
              <a:off x="6032770" y="2353890"/>
              <a:ext cx="2235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.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D7481C-CA11-4851-947B-C47A34C56DB7}"/>
              </a:ext>
            </a:extLst>
          </p:cNvPr>
          <p:cNvSpPr txBox="1"/>
          <p:nvPr/>
        </p:nvSpPr>
        <p:spPr>
          <a:xfrm>
            <a:off x="5083576" y="2370469"/>
            <a:ext cx="2694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is </a:t>
            </a:r>
            <a:r>
              <a:rPr lang="en-US" sz="2400" dirty="0" smtClean="0">
                <a:solidFill>
                  <a:srgbClr val="00B050"/>
                </a:solidFill>
              </a:rPr>
              <a:t>raining</a:t>
            </a:r>
            <a:r>
              <a:rPr lang="en-US" sz="2400" dirty="0" smtClean="0">
                <a:solidFill>
                  <a:srgbClr val="F15109"/>
                </a:solidFill>
              </a:rPr>
              <a:t>/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‘s raining</a:t>
            </a:r>
            <a:r>
              <a:rPr lang="en-US" sz="2400" dirty="0"/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01D78F-C800-4796-8D6E-8A9C1B59CB9C}"/>
              </a:ext>
            </a:extLst>
          </p:cNvPr>
          <p:cNvGrpSpPr/>
          <p:nvPr/>
        </p:nvGrpSpPr>
        <p:grpSpPr>
          <a:xfrm>
            <a:off x="3708804" y="3026843"/>
            <a:ext cx="5217160" cy="461665"/>
            <a:chOff x="3708804" y="3026843"/>
            <a:chExt cx="5217160" cy="461665"/>
          </a:xfrm>
        </p:grpSpPr>
        <p:cxnSp>
          <p:nvCxnSpPr>
            <p:cNvPr id="37" name="Straight Connector 36"/>
            <p:cNvCxnSpPr>
              <a:cxnSpLocks/>
            </p:cNvCxnSpPr>
            <p:nvPr/>
          </p:nvCxnSpPr>
          <p:spPr>
            <a:xfrm>
              <a:off x="5103781" y="3371415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139B9C3-170D-41DA-A21D-462E5597BDA2}"/>
                </a:ext>
              </a:extLst>
            </p:cNvPr>
            <p:cNvSpPr txBox="1"/>
            <p:nvPr/>
          </p:nvSpPr>
          <p:spPr>
            <a:xfrm>
              <a:off x="3708804" y="3026843"/>
              <a:ext cx="52171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you (have)              breakfast every day?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7F131CB-C4A0-45C8-B821-833B7F06BCBD}"/>
              </a:ext>
            </a:extLst>
          </p:cNvPr>
          <p:cNvSpPr txBox="1"/>
          <p:nvPr/>
        </p:nvSpPr>
        <p:spPr>
          <a:xfrm>
            <a:off x="2793271" y="30200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do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03C0D0-A775-496F-A6A8-8E7717650F5A}"/>
              </a:ext>
            </a:extLst>
          </p:cNvPr>
          <p:cNvGrpSpPr/>
          <p:nvPr/>
        </p:nvGrpSpPr>
        <p:grpSpPr>
          <a:xfrm>
            <a:off x="3231399" y="3018128"/>
            <a:ext cx="5217160" cy="461665"/>
            <a:chOff x="4875027" y="1798928"/>
            <a:chExt cx="5217160" cy="46166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259C59C-7D3D-4FF0-BB36-09053A19D19B}"/>
                </a:ext>
              </a:extLst>
            </p:cNvPr>
            <p:cNvCxnSpPr>
              <a:cxnSpLocks/>
            </p:cNvCxnSpPr>
            <p:nvPr/>
          </p:nvCxnSpPr>
          <p:spPr>
            <a:xfrm>
              <a:off x="6270004" y="21435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69F9B13-D80C-4C14-8BD9-51DF99D22FB6}"/>
                </a:ext>
              </a:extLst>
            </p:cNvPr>
            <p:cNvSpPr txBox="1"/>
            <p:nvPr/>
          </p:nvSpPr>
          <p:spPr>
            <a:xfrm>
              <a:off x="4875027" y="1798928"/>
              <a:ext cx="52171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you (have)              breakfast every day?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916B330-854B-4729-98B3-DF57F554DA36}"/>
              </a:ext>
            </a:extLst>
          </p:cNvPr>
          <p:cNvSpPr txBox="1"/>
          <p:nvPr/>
        </p:nvSpPr>
        <p:spPr>
          <a:xfrm>
            <a:off x="3231399" y="3019373"/>
            <a:ext cx="3953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</a:t>
            </a:r>
            <a:r>
              <a:rPr lang="en-US" sz="2400" dirty="0">
                <a:solidFill>
                  <a:srgbClr val="00B050"/>
                </a:solidFill>
              </a:rPr>
              <a:t> have </a:t>
            </a:r>
            <a:r>
              <a:rPr lang="en-US" sz="2400" dirty="0"/>
              <a:t>breakfast every day?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9FDB762-5073-4D96-9526-CDBD7DD18B50}"/>
              </a:ext>
            </a:extLst>
          </p:cNvPr>
          <p:cNvGrpSpPr/>
          <p:nvPr/>
        </p:nvGrpSpPr>
        <p:grpSpPr>
          <a:xfrm>
            <a:off x="2724034" y="3846686"/>
            <a:ext cx="5217160" cy="461665"/>
            <a:chOff x="2724034" y="3846686"/>
            <a:chExt cx="5217160" cy="461665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173646" y="4169058"/>
              <a:ext cx="10972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8F78471-9431-4D3C-A008-4CF9A5B5CDD2}"/>
                </a:ext>
              </a:extLst>
            </p:cNvPr>
            <p:cNvSpPr txBox="1"/>
            <p:nvPr/>
          </p:nvSpPr>
          <p:spPr>
            <a:xfrm>
              <a:off x="2724034" y="3846686"/>
              <a:ext cx="52171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she (study)                 English now?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26838AF-22E8-4115-8A18-0C6C56DCED53}"/>
              </a:ext>
            </a:extLst>
          </p:cNvPr>
          <p:cNvSpPr txBox="1"/>
          <p:nvPr/>
        </p:nvSpPr>
        <p:spPr>
          <a:xfrm>
            <a:off x="1614359" y="3847741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Is</a:t>
            </a:r>
            <a:endParaRPr lang="en-US" sz="24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5D22167-E557-4D84-9006-4324F290F95F}"/>
              </a:ext>
            </a:extLst>
          </p:cNvPr>
          <p:cNvGrpSpPr/>
          <p:nvPr/>
        </p:nvGrpSpPr>
        <p:grpSpPr>
          <a:xfrm>
            <a:off x="1895963" y="3846686"/>
            <a:ext cx="5217160" cy="461665"/>
            <a:chOff x="2724034" y="3846686"/>
            <a:chExt cx="5217160" cy="46166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DC1FC5B-14F1-4764-AB09-802F245E8AF7}"/>
                </a:ext>
              </a:extLst>
            </p:cNvPr>
            <p:cNvCxnSpPr/>
            <p:nvPr/>
          </p:nvCxnSpPr>
          <p:spPr>
            <a:xfrm>
              <a:off x="4173646" y="4169058"/>
              <a:ext cx="10972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B2BCE99-D59B-4871-B1E9-0A3AC76FEAF5}"/>
                </a:ext>
              </a:extLst>
            </p:cNvPr>
            <p:cNvSpPr txBox="1"/>
            <p:nvPr/>
          </p:nvSpPr>
          <p:spPr>
            <a:xfrm>
              <a:off x="2724034" y="3846686"/>
              <a:ext cx="52171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she (study)                 English now?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26ED58C0-77E9-4709-9A47-7CF8BB56CE50}"/>
              </a:ext>
            </a:extLst>
          </p:cNvPr>
          <p:cNvSpPr txBox="1"/>
          <p:nvPr/>
        </p:nvSpPr>
        <p:spPr>
          <a:xfrm>
            <a:off x="1895963" y="3844770"/>
            <a:ext cx="5217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she (study) </a:t>
            </a:r>
            <a:r>
              <a:rPr lang="en-US" sz="2400" dirty="0">
                <a:solidFill>
                  <a:srgbClr val="00B050"/>
                </a:solidFill>
              </a:rPr>
              <a:t>studying</a:t>
            </a:r>
            <a:r>
              <a:rPr lang="en-US" sz="2400" dirty="0"/>
              <a:t> English now?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98737A1-D6EA-4F68-9FFC-7B35F22C3A4B}"/>
              </a:ext>
            </a:extLst>
          </p:cNvPr>
          <p:cNvGrpSpPr/>
          <p:nvPr/>
        </p:nvGrpSpPr>
        <p:grpSpPr>
          <a:xfrm>
            <a:off x="3139144" y="4803143"/>
            <a:ext cx="3698536" cy="461665"/>
            <a:chOff x="3139144" y="4803143"/>
            <a:chExt cx="3698536" cy="461665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3139144" y="5125507"/>
              <a:ext cx="10972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C870B31-E797-4CD3-B5D1-23EB3B940245}"/>
                </a:ext>
              </a:extLst>
            </p:cNvPr>
            <p:cNvSpPr txBox="1"/>
            <p:nvPr/>
          </p:nvSpPr>
          <p:spPr>
            <a:xfrm>
              <a:off x="4252144" y="4803143"/>
              <a:ext cx="258553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my bed very much.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4A7CC8-E671-4DEF-AC37-8664AB537AEA}"/>
              </a:ext>
            </a:extLst>
          </p:cNvPr>
          <p:cNvSpPr txBox="1"/>
          <p:nvPr/>
        </p:nvSpPr>
        <p:spPr>
          <a:xfrm>
            <a:off x="3108181" y="4803142"/>
            <a:ext cx="317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likes</a:t>
            </a:r>
            <a:r>
              <a:rPr lang="en-US" sz="2400" dirty="0"/>
              <a:t> my bed very much.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F0550D-E864-49F2-AB3C-789C24A2A01B}"/>
              </a:ext>
            </a:extLst>
          </p:cNvPr>
          <p:cNvGrpSpPr/>
          <p:nvPr/>
        </p:nvGrpSpPr>
        <p:grpSpPr>
          <a:xfrm>
            <a:off x="1421133" y="5496635"/>
            <a:ext cx="7033257" cy="966991"/>
            <a:chOff x="1421133" y="5496635"/>
            <a:chExt cx="7033257" cy="966991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7357110" y="5831989"/>
              <a:ext cx="10972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064175C-D467-4B1F-80B5-13130C88F8B4}"/>
                </a:ext>
              </a:extLst>
            </p:cNvPr>
            <p:cNvSpPr txBox="1"/>
            <p:nvPr/>
          </p:nvSpPr>
          <p:spPr>
            <a:xfrm>
              <a:off x="5297170" y="5496635"/>
              <a:ext cx="21907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now. She (read)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E139DC3-E27E-40BE-9FCF-01D507A95D18}"/>
                </a:ext>
              </a:extLst>
            </p:cNvPr>
            <p:cNvSpPr txBox="1"/>
            <p:nvPr/>
          </p:nvSpPr>
          <p:spPr>
            <a:xfrm>
              <a:off x="1421133" y="6001961"/>
              <a:ext cx="12310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a book.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C71E748-BDDB-4B97-9B81-4A7B2C6D8D05}"/>
              </a:ext>
            </a:extLst>
          </p:cNvPr>
          <p:cNvGrpSpPr/>
          <p:nvPr/>
        </p:nvGrpSpPr>
        <p:grpSpPr>
          <a:xfrm>
            <a:off x="1408336" y="5505222"/>
            <a:ext cx="6302468" cy="991562"/>
            <a:chOff x="-157571" y="5496635"/>
            <a:chExt cx="6302468" cy="99156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8F16BE7-6C04-4C64-8FC9-0B57B2D3F85C}"/>
                </a:ext>
              </a:extLst>
            </p:cNvPr>
            <p:cNvSpPr txBox="1"/>
            <p:nvPr/>
          </p:nvSpPr>
          <p:spPr>
            <a:xfrm>
              <a:off x="-157571" y="6026532"/>
              <a:ext cx="487616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She (read)                  a book.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3577D9D-16BB-4033-8C87-1EE7F25D2BAB}"/>
                </a:ext>
              </a:extLst>
            </p:cNvPr>
            <p:cNvCxnSpPr/>
            <p:nvPr/>
          </p:nvCxnSpPr>
          <p:spPr>
            <a:xfrm>
              <a:off x="1272557" y="6372994"/>
              <a:ext cx="10972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6F83157-748F-4DF0-A8B5-EF32C6A8F8F1}"/>
                </a:ext>
              </a:extLst>
            </p:cNvPr>
            <p:cNvSpPr txBox="1"/>
            <p:nvPr/>
          </p:nvSpPr>
          <p:spPr>
            <a:xfrm>
              <a:off x="5297170" y="5496635"/>
              <a:ext cx="84772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now. 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8BEDAA87-7CF8-4D11-9881-CA246E1BD5DB}"/>
              </a:ext>
            </a:extLst>
          </p:cNvPr>
          <p:cNvSpPr txBox="1"/>
          <p:nvPr/>
        </p:nvSpPr>
        <p:spPr>
          <a:xfrm>
            <a:off x="4252144" y="5505222"/>
            <a:ext cx="366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is not </a:t>
            </a:r>
            <a:r>
              <a:rPr lang="en-US" sz="2400" dirty="0" smtClean="0">
                <a:solidFill>
                  <a:srgbClr val="00B050"/>
                </a:solidFill>
              </a:rPr>
              <a:t>cooking</a:t>
            </a:r>
            <a:r>
              <a:rPr lang="en-US" sz="2400" dirty="0" smtClean="0">
                <a:solidFill>
                  <a:srgbClr val="F15109"/>
                </a:solidFill>
              </a:rPr>
              <a:t>/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isn‘t cooking</a:t>
            </a:r>
            <a:endParaRPr lang="en-US" sz="2400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72B0680-6884-4174-99D0-A5EC4DF96682}"/>
              </a:ext>
            </a:extLst>
          </p:cNvPr>
          <p:cNvGrpSpPr/>
          <p:nvPr/>
        </p:nvGrpSpPr>
        <p:grpSpPr>
          <a:xfrm>
            <a:off x="1408335" y="5501217"/>
            <a:ext cx="6303083" cy="995567"/>
            <a:chOff x="-158186" y="5496635"/>
            <a:chExt cx="6303083" cy="9955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6725426-C45F-4AAD-AB9E-FA482B908246}"/>
                </a:ext>
              </a:extLst>
            </p:cNvPr>
            <p:cNvSpPr txBox="1"/>
            <p:nvPr/>
          </p:nvSpPr>
          <p:spPr>
            <a:xfrm>
              <a:off x="-158186" y="6030537"/>
              <a:ext cx="545474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She (read) </a:t>
              </a:r>
              <a:r>
                <a:rPr lang="en-US" sz="2400" dirty="0" smtClean="0">
                  <a:solidFill>
                    <a:srgbClr val="00B050"/>
                  </a:solidFill>
                </a:rPr>
                <a:t>is reading </a:t>
              </a:r>
              <a:r>
                <a:rPr lang="en-US" sz="2400" dirty="0">
                  <a:solidFill>
                    <a:srgbClr val="00B050"/>
                  </a:solidFill>
                </a:rPr>
                <a:t>/ ‘s reading</a:t>
              </a:r>
              <a:r>
                <a:rPr lang="en-US" sz="2400" dirty="0"/>
                <a:t> a book.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22A26DA-655B-4211-9F53-C2D92CB0D7ED}"/>
                </a:ext>
              </a:extLst>
            </p:cNvPr>
            <p:cNvSpPr txBox="1"/>
            <p:nvPr/>
          </p:nvSpPr>
          <p:spPr>
            <a:xfrm>
              <a:off x="5297170" y="5496635"/>
              <a:ext cx="84772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now.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12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3" grpId="0"/>
      <p:bldP spid="49" grpId="0"/>
      <p:bldP spid="5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91" y="129360"/>
            <a:ext cx="5915025" cy="994172"/>
          </a:xfrm>
        </p:spPr>
        <p:txBody>
          <a:bodyPr>
            <a:normAutofit/>
          </a:bodyPr>
          <a:lstStyle/>
          <a:p>
            <a:pPr algn="ctr"/>
            <a:r>
              <a:rPr lang="en-US" sz="3750" b="1" dirty="0" smtClean="0">
                <a:solidFill>
                  <a:srgbClr val="FF0000"/>
                </a:solidFill>
              </a:rPr>
              <a:t>Wrap- </a:t>
            </a:r>
            <a:r>
              <a:rPr lang="en-US" sz="3750" b="1" dirty="0">
                <a:solidFill>
                  <a:srgbClr val="FF0000"/>
                </a:solidFill>
              </a:rPr>
              <a:t>up</a:t>
            </a:r>
            <a:endParaRPr lang="vi-VN" sz="3750" b="1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25678" y="975361"/>
            <a:ext cx="6361470" cy="1085570"/>
          </a:xfrm>
          <a:custGeom>
            <a:avLst/>
            <a:gdLst>
              <a:gd name="connsiteX0" fmla="*/ 0 w 2350303"/>
              <a:gd name="connsiteY0" fmla="*/ 335268 h 2011566"/>
              <a:gd name="connsiteX1" fmla="*/ 335268 w 2350303"/>
              <a:gd name="connsiteY1" fmla="*/ 0 h 2011566"/>
              <a:gd name="connsiteX2" fmla="*/ 2015035 w 2350303"/>
              <a:gd name="connsiteY2" fmla="*/ 0 h 2011566"/>
              <a:gd name="connsiteX3" fmla="*/ 2350303 w 2350303"/>
              <a:gd name="connsiteY3" fmla="*/ 335268 h 2011566"/>
              <a:gd name="connsiteX4" fmla="*/ 2350303 w 2350303"/>
              <a:gd name="connsiteY4" fmla="*/ 1676298 h 2011566"/>
              <a:gd name="connsiteX5" fmla="*/ 2015035 w 2350303"/>
              <a:gd name="connsiteY5" fmla="*/ 2011566 h 2011566"/>
              <a:gd name="connsiteX6" fmla="*/ 335268 w 2350303"/>
              <a:gd name="connsiteY6" fmla="*/ 2011566 h 2011566"/>
              <a:gd name="connsiteX7" fmla="*/ 0 w 2350303"/>
              <a:gd name="connsiteY7" fmla="*/ 1676298 h 2011566"/>
              <a:gd name="connsiteX8" fmla="*/ 0 w 2350303"/>
              <a:gd name="connsiteY8" fmla="*/ 335268 h 201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303" h="2011566">
                <a:moveTo>
                  <a:pt x="0" y="335268"/>
                </a:moveTo>
                <a:cubicBezTo>
                  <a:pt x="0" y="150105"/>
                  <a:pt x="150105" y="0"/>
                  <a:pt x="335268" y="0"/>
                </a:cubicBezTo>
                <a:lnTo>
                  <a:pt x="2015035" y="0"/>
                </a:lnTo>
                <a:cubicBezTo>
                  <a:pt x="2200198" y="0"/>
                  <a:pt x="2350303" y="150105"/>
                  <a:pt x="2350303" y="335268"/>
                </a:cubicBezTo>
                <a:lnTo>
                  <a:pt x="2350303" y="1676298"/>
                </a:lnTo>
                <a:cubicBezTo>
                  <a:pt x="2350303" y="1861461"/>
                  <a:pt x="2200198" y="2011566"/>
                  <a:pt x="2015035" y="2011566"/>
                </a:cubicBezTo>
                <a:lnTo>
                  <a:pt x="335268" y="2011566"/>
                </a:lnTo>
                <a:cubicBezTo>
                  <a:pt x="150105" y="2011566"/>
                  <a:pt x="0" y="1861461"/>
                  <a:pt x="0" y="1676298"/>
                </a:cubicBezTo>
                <a:lnTo>
                  <a:pt x="0" y="3352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090" tIns="129369" rIns="185090" bIns="129369" numCol="1" spcCol="1270" anchor="ctr" anchorCtr="0">
            <a:noAutofit/>
          </a:bodyPr>
          <a:lstStyle/>
          <a:p>
            <a:pPr marL="0" marR="0" lvl="0" indent="0" algn="ctr" defTabSz="13001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</a:t>
            </a:r>
            <a:r>
              <a:rPr kumimoji="0" lang="en-US" sz="2925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</a:t>
            </a:r>
          </a:p>
          <a:p>
            <a:pPr marL="0" marR="0" lvl="0" indent="0" algn="ctr" defTabSz="13001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925" baseline="0" dirty="0" smtClean="0">
                <a:solidFill>
                  <a:prstClr val="white"/>
                </a:solidFill>
                <a:latin typeface="Calibri" panose="020F0502020204030204"/>
              </a:rPr>
              <a:t>Language</a:t>
            </a:r>
            <a:endParaRPr kumimoji="0" lang="en-US" sz="2925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034152" y="2292607"/>
            <a:ext cx="2951402" cy="952490"/>
          </a:xfrm>
          <a:custGeom>
            <a:avLst/>
            <a:gdLst>
              <a:gd name="connsiteX0" fmla="*/ 0 w 2350303"/>
              <a:gd name="connsiteY0" fmla="*/ 335268 h 2011566"/>
              <a:gd name="connsiteX1" fmla="*/ 335268 w 2350303"/>
              <a:gd name="connsiteY1" fmla="*/ 0 h 2011566"/>
              <a:gd name="connsiteX2" fmla="*/ 2015035 w 2350303"/>
              <a:gd name="connsiteY2" fmla="*/ 0 h 2011566"/>
              <a:gd name="connsiteX3" fmla="*/ 2350303 w 2350303"/>
              <a:gd name="connsiteY3" fmla="*/ 335268 h 2011566"/>
              <a:gd name="connsiteX4" fmla="*/ 2350303 w 2350303"/>
              <a:gd name="connsiteY4" fmla="*/ 1676298 h 2011566"/>
              <a:gd name="connsiteX5" fmla="*/ 2015035 w 2350303"/>
              <a:gd name="connsiteY5" fmla="*/ 2011566 h 2011566"/>
              <a:gd name="connsiteX6" fmla="*/ 335268 w 2350303"/>
              <a:gd name="connsiteY6" fmla="*/ 2011566 h 2011566"/>
              <a:gd name="connsiteX7" fmla="*/ 0 w 2350303"/>
              <a:gd name="connsiteY7" fmla="*/ 1676298 h 2011566"/>
              <a:gd name="connsiteX8" fmla="*/ 0 w 2350303"/>
              <a:gd name="connsiteY8" fmla="*/ 335268 h 201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303" h="2011566">
                <a:moveTo>
                  <a:pt x="0" y="335268"/>
                </a:moveTo>
                <a:cubicBezTo>
                  <a:pt x="0" y="150105"/>
                  <a:pt x="150105" y="0"/>
                  <a:pt x="335268" y="0"/>
                </a:cubicBezTo>
                <a:lnTo>
                  <a:pt x="2015035" y="0"/>
                </a:lnTo>
                <a:cubicBezTo>
                  <a:pt x="2200198" y="0"/>
                  <a:pt x="2350303" y="150105"/>
                  <a:pt x="2350303" y="335268"/>
                </a:cubicBezTo>
                <a:lnTo>
                  <a:pt x="2350303" y="1676298"/>
                </a:lnTo>
                <a:cubicBezTo>
                  <a:pt x="2350303" y="1861461"/>
                  <a:pt x="2200198" y="2011566"/>
                  <a:pt x="2015035" y="2011566"/>
                </a:cubicBezTo>
                <a:lnTo>
                  <a:pt x="335268" y="2011566"/>
                </a:lnTo>
                <a:cubicBezTo>
                  <a:pt x="150105" y="2011566"/>
                  <a:pt x="0" y="1861461"/>
                  <a:pt x="0" y="1676298"/>
                </a:cubicBezTo>
                <a:lnTo>
                  <a:pt x="0" y="3352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090" tIns="129369" rIns="185090" bIns="129369" numCol="1" spcCol="1270" anchor="ctr" anchorCtr="0">
            <a:noAutofit/>
          </a:bodyPr>
          <a:lstStyle/>
          <a:p>
            <a:pPr marL="0" marR="0" lvl="0" indent="0" algn="ctr" defTabSz="13001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  <a:endParaRPr kumimoji="0" lang="en-US" sz="29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0220" y="2292607"/>
            <a:ext cx="2686872" cy="928514"/>
          </a:xfrm>
          <a:custGeom>
            <a:avLst/>
            <a:gdLst>
              <a:gd name="connsiteX0" fmla="*/ 0 w 2350303"/>
              <a:gd name="connsiteY0" fmla="*/ 335268 h 2011566"/>
              <a:gd name="connsiteX1" fmla="*/ 335268 w 2350303"/>
              <a:gd name="connsiteY1" fmla="*/ 0 h 2011566"/>
              <a:gd name="connsiteX2" fmla="*/ 2015035 w 2350303"/>
              <a:gd name="connsiteY2" fmla="*/ 0 h 2011566"/>
              <a:gd name="connsiteX3" fmla="*/ 2350303 w 2350303"/>
              <a:gd name="connsiteY3" fmla="*/ 335268 h 2011566"/>
              <a:gd name="connsiteX4" fmla="*/ 2350303 w 2350303"/>
              <a:gd name="connsiteY4" fmla="*/ 1676298 h 2011566"/>
              <a:gd name="connsiteX5" fmla="*/ 2015035 w 2350303"/>
              <a:gd name="connsiteY5" fmla="*/ 2011566 h 2011566"/>
              <a:gd name="connsiteX6" fmla="*/ 335268 w 2350303"/>
              <a:gd name="connsiteY6" fmla="*/ 2011566 h 2011566"/>
              <a:gd name="connsiteX7" fmla="*/ 0 w 2350303"/>
              <a:gd name="connsiteY7" fmla="*/ 1676298 h 2011566"/>
              <a:gd name="connsiteX8" fmla="*/ 0 w 2350303"/>
              <a:gd name="connsiteY8" fmla="*/ 335268 h 201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303" h="2011566">
                <a:moveTo>
                  <a:pt x="0" y="335268"/>
                </a:moveTo>
                <a:cubicBezTo>
                  <a:pt x="0" y="150105"/>
                  <a:pt x="150105" y="0"/>
                  <a:pt x="335268" y="0"/>
                </a:cubicBezTo>
                <a:lnTo>
                  <a:pt x="2015035" y="0"/>
                </a:lnTo>
                <a:cubicBezTo>
                  <a:pt x="2200198" y="0"/>
                  <a:pt x="2350303" y="150105"/>
                  <a:pt x="2350303" y="335268"/>
                </a:cubicBezTo>
                <a:lnTo>
                  <a:pt x="2350303" y="1676298"/>
                </a:lnTo>
                <a:cubicBezTo>
                  <a:pt x="2350303" y="1861461"/>
                  <a:pt x="2200198" y="2011566"/>
                  <a:pt x="2015035" y="2011566"/>
                </a:cubicBezTo>
                <a:lnTo>
                  <a:pt x="335268" y="2011566"/>
                </a:lnTo>
                <a:cubicBezTo>
                  <a:pt x="150105" y="2011566"/>
                  <a:pt x="0" y="1861461"/>
                  <a:pt x="0" y="1676298"/>
                </a:cubicBezTo>
                <a:lnTo>
                  <a:pt x="0" y="3352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090" tIns="129369" rIns="185090" bIns="129369" numCol="1" spcCol="1270" anchor="ctr" anchorCtr="0">
            <a:noAutofit/>
          </a:bodyPr>
          <a:lstStyle/>
          <a:p>
            <a:pPr marL="0" marR="0" lvl="0" indent="0" algn="ctr" defTabSz="13001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925" dirty="0" smtClean="0">
                <a:solidFill>
                  <a:prstClr val="white"/>
                </a:solidFill>
                <a:latin typeface="Calibri" panose="020F0502020204030204"/>
              </a:rPr>
              <a:t>Pronunciation</a:t>
            </a:r>
            <a:endParaRPr kumimoji="0" lang="en-US" sz="29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822981" y="2060931"/>
            <a:ext cx="257175" cy="231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677710" y="2027545"/>
            <a:ext cx="228587" cy="265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42443" y="2292607"/>
            <a:ext cx="2951402" cy="952490"/>
          </a:xfrm>
          <a:custGeom>
            <a:avLst/>
            <a:gdLst>
              <a:gd name="connsiteX0" fmla="*/ 0 w 2350303"/>
              <a:gd name="connsiteY0" fmla="*/ 335268 h 2011566"/>
              <a:gd name="connsiteX1" fmla="*/ 335268 w 2350303"/>
              <a:gd name="connsiteY1" fmla="*/ 0 h 2011566"/>
              <a:gd name="connsiteX2" fmla="*/ 2015035 w 2350303"/>
              <a:gd name="connsiteY2" fmla="*/ 0 h 2011566"/>
              <a:gd name="connsiteX3" fmla="*/ 2350303 w 2350303"/>
              <a:gd name="connsiteY3" fmla="*/ 335268 h 2011566"/>
              <a:gd name="connsiteX4" fmla="*/ 2350303 w 2350303"/>
              <a:gd name="connsiteY4" fmla="*/ 1676298 h 2011566"/>
              <a:gd name="connsiteX5" fmla="*/ 2015035 w 2350303"/>
              <a:gd name="connsiteY5" fmla="*/ 2011566 h 2011566"/>
              <a:gd name="connsiteX6" fmla="*/ 335268 w 2350303"/>
              <a:gd name="connsiteY6" fmla="*/ 2011566 h 2011566"/>
              <a:gd name="connsiteX7" fmla="*/ 0 w 2350303"/>
              <a:gd name="connsiteY7" fmla="*/ 1676298 h 2011566"/>
              <a:gd name="connsiteX8" fmla="*/ 0 w 2350303"/>
              <a:gd name="connsiteY8" fmla="*/ 335268 h 201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303" h="2011566">
                <a:moveTo>
                  <a:pt x="0" y="335268"/>
                </a:moveTo>
                <a:cubicBezTo>
                  <a:pt x="0" y="150105"/>
                  <a:pt x="150105" y="0"/>
                  <a:pt x="335268" y="0"/>
                </a:cubicBezTo>
                <a:lnTo>
                  <a:pt x="2015035" y="0"/>
                </a:lnTo>
                <a:cubicBezTo>
                  <a:pt x="2200198" y="0"/>
                  <a:pt x="2350303" y="150105"/>
                  <a:pt x="2350303" y="335268"/>
                </a:cubicBezTo>
                <a:lnTo>
                  <a:pt x="2350303" y="1676298"/>
                </a:lnTo>
                <a:cubicBezTo>
                  <a:pt x="2350303" y="1861461"/>
                  <a:pt x="2200198" y="2011566"/>
                  <a:pt x="2015035" y="2011566"/>
                </a:cubicBezTo>
                <a:lnTo>
                  <a:pt x="335268" y="2011566"/>
                </a:lnTo>
                <a:cubicBezTo>
                  <a:pt x="150105" y="2011566"/>
                  <a:pt x="0" y="1861461"/>
                  <a:pt x="0" y="1676298"/>
                </a:cubicBezTo>
                <a:lnTo>
                  <a:pt x="0" y="3352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090" tIns="129369" rIns="185090" bIns="129369" numCol="1" spcCol="1270" anchor="ctr" anchorCtr="0">
            <a:noAutofit/>
          </a:bodyPr>
          <a:lstStyle/>
          <a:p>
            <a:pPr marL="0" marR="0" lvl="0" indent="0" algn="ctr" defTabSz="13001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2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  <a:endParaRPr kumimoji="0" lang="en-US" sz="29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503851" y="2027545"/>
            <a:ext cx="228587" cy="265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7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3" grpId="0" animBg="1"/>
      <p:bldP spid="14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Homework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925" dirty="0"/>
          </a:p>
          <a:p>
            <a:r>
              <a:rPr lang="en-US" sz="2925" dirty="0" smtClean="0"/>
              <a:t>Prepare</a:t>
            </a:r>
            <a:r>
              <a:rPr lang="en-US" sz="2925" dirty="0"/>
              <a:t>: </a:t>
            </a:r>
            <a:r>
              <a:rPr lang="en-US" sz="2925" dirty="0" smtClean="0"/>
              <a:t>Review </a:t>
            </a:r>
            <a:r>
              <a:rPr lang="en-US" sz="2925" dirty="0" smtClean="0"/>
              <a:t>1 (SKILLS)</a:t>
            </a:r>
            <a:endParaRPr lang="en-US" sz="2925" dirty="0" smtClean="0"/>
          </a:p>
          <a:p>
            <a:r>
              <a:rPr lang="en-US" sz="2925" dirty="0" smtClean="0"/>
              <a:t>Do exercises </a:t>
            </a:r>
            <a:r>
              <a:rPr lang="en-US" sz="2925" dirty="0" smtClean="0"/>
              <a:t>in “Revision for the 1</a:t>
            </a:r>
            <a:r>
              <a:rPr lang="en-US" sz="2925" baseline="30000" dirty="0" smtClean="0"/>
              <a:t>st</a:t>
            </a:r>
            <a:r>
              <a:rPr lang="en-US" sz="2925" dirty="0" smtClean="0"/>
              <a:t> </a:t>
            </a:r>
            <a:r>
              <a:rPr lang="en-US" sz="2925" smtClean="0"/>
              <a:t>midterm test”</a:t>
            </a:r>
            <a:endParaRPr lang="vi-VN" sz="2925" dirty="0"/>
          </a:p>
        </p:txBody>
      </p:sp>
    </p:spTree>
    <p:extLst>
      <p:ext uri="{BB962C8B-B14F-4D97-AF65-F5344CB8AC3E}">
        <p14:creationId xmlns:p14="http://schemas.microsoft.com/office/powerpoint/2010/main" val="34642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12" y="2515478"/>
            <a:ext cx="4377873" cy="830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64" y="2542074"/>
            <a:ext cx="946337" cy="7776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5388" y="3580801"/>
            <a:ext cx="3474720" cy="255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048DA4"/>
                </a:solidFill>
              </a:rPr>
              <a:t>Pronunciation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048DA4"/>
                </a:solidFill>
              </a:rPr>
              <a:t>Vocabulary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048DA4"/>
                </a:solidFill>
              </a:rPr>
              <a:t>Grammar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28697" cy="22809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" y="262890"/>
            <a:ext cx="4080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6240" y="727484"/>
            <a:ext cx="2914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UNITS 1 – 2 – 3) </a:t>
            </a:r>
          </a:p>
        </p:txBody>
      </p:sp>
    </p:spTree>
    <p:extLst>
      <p:ext uri="{BB962C8B-B14F-4D97-AF65-F5344CB8AC3E}">
        <p14:creationId xmlns:p14="http://schemas.microsoft.com/office/powerpoint/2010/main" val="8604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193701" y="1590291"/>
            <a:chExt cx="8653859" cy="5137079"/>
          </a:xfrm>
        </p:grpSpPr>
        <p:sp>
          <p:nvSpPr>
            <p:cNvPr id="15" name="Rounded Rectangle 14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rgbClr val="E2F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00172" y="1492490"/>
            <a:ext cx="6143656" cy="3873021"/>
            <a:chOff x="760064" y="827862"/>
            <a:chExt cx="6143656" cy="3873021"/>
          </a:xfrm>
        </p:grpSpPr>
        <p:grpSp>
          <p:nvGrpSpPr>
            <p:cNvPr id="13" name="Group 12"/>
            <p:cNvGrpSpPr/>
            <p:nvPr/>
          </p:nvGrpSpPr>
          <p:grpSpPr>
            <a:xfrm>
              <a:off x="760064" y="827862"/>
              <a:ext cx="4996227" cy="1606886"/>
              <a:chOff x="2323295" y="1854855"/>
              <a:chExt cx="4996227" cy="160688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323295" y="1854855"/>
                <a:ext cx="4996227" cy="789114"/>
                <a:chOff x="2329399" y="1854855"/>
                <a:chExt cx="4996227" cy="789114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09822" y="1862902"/>
                  <a:ext cx="4115804" cy="781067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399" y="1854855"/>
                  <a:ext cx="946337" cy="777611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3203718" y="2815410"/>
                <a:ext cx="35571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84B1"/>
                    </a:solidFill>
                  </a:rPr>
                  <a:t>Pronunciation</a:t>
                </a: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235" y="2791136"/>
              <a:ext cx="420785" cy="457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9292" y="3700757"/>
              <a:ext cx="461319" cy="457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050610" y="2730206"/>
              <a:ext cx="4853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Choose the word whose underlined part is pronounced differently.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1406" y="3685220"/>
              <a:ext cx="44636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Write the names of school things and furniture in the house which begin with /b/ and /p/.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4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4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4" y="74839"/>
            <a:ext cx="627229" cy="6815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5123" y="11702"/>
            <a:ext cx="6698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the word whose underlined part is pronounced differently.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38968" y="1979030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8968" y="2903444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38968" y="3808249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8968" y="4737585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8968" y="5642390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5.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05718" y="1969768"/>
            <a:ext cx="1161326" cy="470927"/>
            <a:chOff x="1490433" y="2168225"/>
            <a:chExt cx="1161326" cy="470927"/>
          </a:xfrm>
        </p:grpSpPr>
        <p:sp>
          <p:nvSpPr>
            <p:cNvPr id="21" name="TextBox 2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ear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66928" y="1974398"/>
            <a:ext cx="1161326" cy="470927"/>
            <a:chOff x="1490433" y="2168225"/>
            <a:chExt cx="1161326" cy="470927"/>
          </a:xfrm>
        </p:grpSpPr>
        <p:sp>
          <p:nvSpPr>
            <p:cNvPr id="28" name="TextBox 27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eye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228138" y="1979030"/>
            <a:ext cx="1161326" cy="470927"/>
            <a:chOff x="1490433" y="2168225"/>
            <a:chExt cx="1161326" cy="470927"/>
          </a:xfrm>
        </p:grpSpPr>
        <p:sp>
          <p:nvSpPr>
            <p:cNvPr id="31" name="TextBox 3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lip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105718" y="2886863"/>
            <a:ext cx="1161326" cy="470927"/>
            <a:chOff x="1490433" y="2168225"/>
            <a:chExt cx="1161326" cy="470927"/>
          </a:xfrm>
        </p:grpSpPr>
        <p:sp>
          <p:nvSpPr>
            <p:cNvPr id="41" name="TextBox 4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</a:t>
              </a:r>
              <a:r>
                <a:rPr lang="en-US" sz="2400" u="sng"/>
                <a:t>a</a:t>
              </a:r>
              <a:r>
                <a:rPr lang="en-US" sz="2400"/>
                <a:t>t</a:t>
              </a:r>
              <a:endParaRPr lang="en-US" sz="2400" u="sng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66928" y="2891493"/>
            <a:ext cx="1353246" cy="470927"/>
            <a:chOff x="1490433" y="2168225"/>
            <a:chExt cx="1353246" cy="470927"/>
          </a:xfrm>
        </p:grpSpPr>
        <p:sp>
          <p:nvSpPr>
            <p:cNvPr id="39" name="TextBox 38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5712" y="2168225"/>
              <a:ext cx="10179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f</a:t>
              </a:r>
              <a:r>
                <a:rPr lang="en-US" sz="2400" u="sng"/>
                <a:t>a</a:t>
              </a:r>
              <a:r>
                <a:rPr lang="en-US" sz="2400"/>
                <a:t>ther</a:t>
              </a:r>
              <a:endParaRPr lang="en-US" sz="2400" u="sng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28138" y="2896125"/>
            <a:ext cx="1161326" cy="470927"/>
            <a:chOff x="1490433" y="2168225"/>
            <a:chExt cx="1161326" cy="470927"/>
          </a:xfrm>
        </p:grpSpPr>
        <p:sp>
          <p:nvSpPr>
            <p:cNvPr id="37" name="TextBox 36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</a:t>
              </a:r>
              <a:r>
                <a:rPr lang="en-US" sz="2400" u="sng"/>
                <a:t>a</a:t>
              </a:r>
              <a:r>
                <a:rPr lang="en-US" sz="2400"/>
                <a:t>lm</a:t>
              </a:r>
              <a:endParaRPr lang="en-US" sz="2400" u="sng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05718" y="3806126"/>
            <a:ext cx="1287057" cy="470927"/>
            <a:chOff x="1490433" y="2168225"/>
            <a:chExt cx="1287057" cy="470927"/>
          </a:xfrm>
        </p:grpSpPr>
        <p:sp>
          <p:nvSpPr>
            <p:cNvPr id="51" name="TextBox 5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25712" y="2168225"/>
              <a:ext cx="951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light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166928" y="3810756"/>
            <a:ext cx="1477557" cy="470927"/>
            <a:chOff x="1490433" y="2168225"/>
            <a:chExt cx="1477557" cy="470927"/>
          </a:xfrm>
        </p:grpSpPr>
        <p:sp>
          <p:nvSpPr>
            <p:cNvPr id="49" name="TextBox 48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25712" y="2168225"/>
              <a:ext cx="1142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pencil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28138" y="3815388"/>
            <a:ext cx="1313727" cy="470927"/>
            <a:chOff x="1490433" y="2168225"/>
            <a:chExt cx="1313727" cy="470927"/>
          </a:xfrm>
        </p:grpSpPr>
        <p:sp>
          <p:nvSpPr>
            <p:cNvPr id="47" name="TextBox 46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5712" y="2168225"/>
              <a:ext cx="978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lamp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05718" y="4723221"/>
            <a:ext cx="1869987" cy="470927"/>
            <a:chOff x="1490433" y="2168225"/>
            <a:chExt cx="1869987" cy="470927"/>
          </a:xfrm>
        </p:grpSpPr>
        <p:sp>
          <p:nvSpPr>
            <p:cNvPr id="61" name="TextBox 6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5712" y="2168225"/>
              <a:ext cx="1534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notebook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166928" y="4727851"/>
            <a:ext cx="1161326" cy="470927"/>
            <a:chOff x="1490433" y="2168225"/>
            <a:chExt cx="1161326" cy="470927"/>
          </a:xfrm>
        </p:grpSpPr>
        <p:sp>
          <p:nvSpPr>
            <p:cNvPr id="59" name="TextBox 58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25712" y="2168225"/>
              <a:ext cx="826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rule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28138" y="4732483"/>
            <a:ext cx="1313727" cy="470927"/>
            <a:chOff x="1490433" y="2168225"/>
            <a:chExt cx="1313727" cy="470927"/>
          </a:xfrm>
        </p:grpSpPr>
        <p:sp>
          <p:nvSpPr>
            <p:cNvPr id="57" name="TextBox 56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5712" y="2168225"/>
              <a:ext cx="978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room</a:t>
              </a:r>
              <a:r>
                <a:rPr lang="en-US" sz="2400" u="sng"/>
                <a:t>s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105718" y="5642484"/>
            <a:ext cx="1567259" cy="470927"/>
            <a:chOff x="1490433" y="2168225"/>
            <a:chExt cx="1567259" cy="470927"/>
          </a:xfrm>
        </p:grpSpPr>
        <p:sp>
          <p:nvSpPr>
            <p:cNvPr id="71" name="TextBox 70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25712" y="2168225"/>
              <a:ext cx="1231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br</a:t>
              </a:r>
              <a:r>
                <a:rPr lang="en-US" sz="2400" u="sng"/>
                <a:t>o</a:t>
              </a:r>
              <a:r>
                <a:rPr lang="en-US" sz="2400"/>
                <a:t>ther</a:t>
              </a:r>
              <a:endParaRPr lang="en-US" sz="2400" u="sng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166928" y="5647114"/>
            <a:ext cx="1951724" cy="470927"/>
            <a:chOff x="1490433" y="2168225"/>
            <a:chExt cx="1951724" cy="470927"/>
          </a:xfrm>
        </p:grpSpPr>
        <p:sp>
          <p:nvSpPr>
            <p:cNvPr id="69" name="TextBox 68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825712" y="2168225"/>
              <a:ext cx="1616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h</a:t>
              </a:r>
              <a:r>
                <a:rPr lang="en-US" sz="2400" u="sng"/>
                <a:t>o</a:t>
              </a:r>
              <a:r>
                <a:rPr lang="en-US" sz="2400"/>
                <a:t>mework</a:t>
              </a:r>
              <a:endParaRPr lang="en-US" sz="2400" u="sng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28138" y="5651746"/>
            <a:ext cx="1476894" cy="470927"/>
            <a:chOff x="1490433" y="2168225"/>
            <a:chExt cx="1476894" cy="470927"/>
          </a:xfrm>
        </p:grpSpPr>
        <p:sp>
          <p:nvSpPr>
            <p:cNvPr id="67" name="TextBox 66"/>
            <p:cNvSpPr txBox="1"/>
            <p:nvPr/>
          </p:nvSpPr>
          <p:spPr>
            <a:xfrm>
              <a:off x="1490433" y="217748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25712" y="2168225"/>
              <a:ext cx="1141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m</a:t>
              </a:r>
              <a:r>
                <a:rPr lang="en-US" sz="2400" u="sng"/>
                <a:t>o</a:t>
              </a:r>
              <a:r>
                <a:rPr lang="en-US" sz="2400"/>
                <a:t>ther</a:t>
              </a:r>
              <a:endParaRPr lang="en-US" sz="2400" u="sng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54B3FAFC-14AD-46F3-85DD-B1755D27D36D}"/>
              </a:ext>
            </a:extLst>
          </p:cNvPr>
          <p:cNvSpPr/>
          <p:nvPr/>
        </p:nvSpPr>
        <p:spPr>
          <a:xfrm>
            <a:off x="6167178" y="1987171"/>
            <a:ext cx="457200" cy="4572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9319E85-2406-4357-8734-5B8289A5B956}"/>
              </a:ext>
            </a:extLst>
          </p:cNvPr>
          <p:cNvSpPr/>
          <p:nvPr/>
        </p:nvSpPr>
        <p:spPr>
          <a:xfrm>
            <a:off x="2055478" y="2912020"/>
            <a:ext cx="457200" cy="4572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AE491F7-F6AA-421C-822D-61B7CD2A1F00}"/>
              </a:ext>
            </a:extLst>
          </p:cNvPr>
          <p:cNvSpPr/>
          <p:nvPr/>
        </p:nvSpPr>
        <p:spPr>
          <a:xfrm>
            <a:off x="4092959" y="3824483"/>
            <a:ext cx="457200" cy="4572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434E99C-519F-4606-8A9F-3DD1727D9AEE}"/>
              </a:ext>
            </a:extLst>
          </p:cNvPr>
          <p:cNvSpPr/>
          <p:nvPr/>
        </p:nvSpPr>
        <p:spPr>
          <a:xfrm>
            <a:off x="2054866" y="4741745"/>
            <a:ext cx="457200" cy="4572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12C63FA-7AA5-44F1-991F-B3FFA7E10B7E}"/>
              </a:ext>
            </a:extLst>
          </p:cNvPr>
          <p:cNvSpPr/>
          <p:nvPr/>
        </p:nvSpPr>
        <p:spPr>
          <a:xfrm>
            <a:off x="4107757" y="5660841"/>
            <a:ext cx="457200" cy="4572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3" grpId="0" animBg="1"/>
      <p:bldP spid="73" grpId="0" animBg="1"/>
      <p:bldP spid="74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96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4" y="104779"/>
            <a:ext cx="627229" cy="621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0054" y="0"/>
            <a:ext cx="7546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-5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Write the names of school things and furniture in the house which begin with /b/ and /p/.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748790"/>
            <a:ext cx="9143999" cy="5109210"/>
            <a:chOff x="193701" y="1590291"/>
            <a:chExt cx="8653859" cy="5137079"/>
          </a:xfrm>
        </p:grpSpPr>
        <p:sp>
          <p:nvSpPr>
            <p:cNvPr id="10" name="Rounded Rectangle 9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4390" y="2640330"/>
            <a:ext cx="7511051" cy="1080712"/>
            <a:chOff x="491490" y="2023110"/>
            <a:chExt cx="7511051" cy="1080712"/>
          </a:xfrm>
        </p:grpSpPr>
        <p:sp>
          <p:nvSpPr>
            <p:cNvPr id="2" name="TextBox 1"/>
            <p:cNvSpPr txBox="1"/>
            <p:nvPr/>
          </p:nvSpPr>
          <p:spPr>
            <a:xfrm>
              <a:off x="491490" y="2023110"/>
              <a:ext cx="192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/b/:  </a:t>
              </a:r>
              <a:r>
                <a:rPr lang="en-US" sz="2800" i="1">
                  <a:solidFill>
                    <a:srgbClr val="FF0000"/>
                  </a:solidFill>
                </a:rPr>
                <a:t>book</a:t>
              </a:r>
              <a:r>
                <a:rPr lang="en-US" sz="2800"/>
                <a:t>,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2238739" y="2443451"/>
              <a:ext cx="576380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7341" y="3103822"/>
              <a:ext cx="73152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34390" y="4625400"/>
            <a:ext cx="7511051" cy="1080712"/>
            <a:chOff x="491490" y="2023110"/>
            <a:chExt cx="7511051" cy="1080712"/>
          </a:xfrm>
        </p:grpSpPr>
        <p:sp>
          <p:nvSpPr>
            <p:cNvPr id="16" name="TextBox 15"/>
            <p:cNvSpPr txBox="1"/>
            <p:nvPr/>
          </p:nvSpPr>
          <p:spPr>
            <a:xfrm>
              <a:off x="491490" y="2023110"/>
              <a:ext cx="192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/p/:  </a:t>
              </a:r>
              <a:r>
                <a:rPr lang="en-US" sz="2800" i="1">
                  <a:solidFill>
                    <a:srgbClr val="FF0000"/>
                  </a:solidFill>
                </a:rPr>
                <a:t>pen</a:t>
              </a:r>
              <a:r>
                <a:rPr lang="en-US" sz="2800"/>
                <a:t>,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2032999" y="2443451"/>
              <a:ext cx="59436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87341" y="3103822"/>
              <a:ext cx="73152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02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193701" y="1590291"/>
            <a:chExt cx="8653859" cy="5137079"/>
          </a:xfrm>
        </p:grpSpPr>
        <p:sp>
          <p:nvSpPr>
            <p:cNvPr id="15" name="Rounded Rectangle 14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rgbClr val="E2F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00172" y="1492490"/>
            <a:ext cx="6143657" cy="3330095"/>
            <a:chOff x="760064" y="827862"/>
            <a:chExt cx="6143657" cy="3330095"/>
          </a:xfrm>
        </p:grpSpPr>
        <p:grpSp>
          <p:nvGrpSpPr>
            <p:cNvPr id="13" name="Group 12"/>
            <p:cNvGrpSpPr/>
            <p:nvPr/>
          </p:nvGrpSpPr>
          <p:grpSpPr>
            <a:xfrm>
              <a:off x="760064" y="827862"/>
              <a:ext cx="4996227" cy="1606886"/>
              <a:chOff x="2323295" y="1854855"/>
              <a:chExt cx="4996227" cy="160688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323295" y="1854855"/>
                <a:ext cx="4996227" cy="789114"/>
                <a:chOff x="2329399" y="1854855"/>
                <a:chExt cx="4996227" cy="789114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09822" y="1862902"/>
                  <a:ext cx="4115804" cy="781067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399" y="1854855"/>
                  <a:ext cx="946337" cy="777611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3203718" y="2815410"/>
                <a:ext cx="35571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84B1"/>
                    </a:solidFill>
                  </a:rPr>
                  <a:t>Vocabulary</a:t>
                </a: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235" y="2797088"/>
              <a:ext cx="420785" cy="445296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761" y="3700757"/>
              <a:ext cx="444381" cy="457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050611" y="2842274"/>
              <a:ext cx="48531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 Complete the words.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0611" y="3729302"/>
              <a:ext cx="4463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b="1">
                  <a:latin typeface="Arial" panose="020B0604020202020204" pitchFamily="34" charset="0"/>
                  <a:cs typeface="Arial" panose="020B0604020202020204" pitchFamily="34" charset="0"/>
                </a:rPr>
                <a:t>Solve the crossword puzzle.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86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2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4" y="104779"/>
            <a:ext cx="587409" cy="621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7239" y="205956"/>
            <a:ext cx="7135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pc="-5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Complete the words.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16109" y="1368948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16109" y="2293362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16109" y="3198167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74699" y="1368948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4699" y="2293362"/>
            <a:ext cx="47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5.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90939" y="1368948"/>
            <a:ext cx="2040982" cy="461665"/>
            <a:chOff x="1890938" y="2196200"/>
            <a:chExt cx="2040982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1890938" y="2196200"/>
              <a:ext cx="2040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       l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6027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40411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735580" y="251079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00228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8041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849529" y="1368948"/>
            <a:ext cx="2040982" cy="461665"/>
            <a:chOff x="1890938" y="2196200"/>
            <a:chExt cx="2040982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1890938" y="2196200"/>
              <a:ext cx="2040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s        r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216027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40411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735580" y="251079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00228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28041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849528" y="2293362"/>
            <a:ext cx="2243073" cy="461665"/>
            <a:chOff x="1890937" y="2196200"/>
            <a:chExt cx="2243073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1890937" y="2196200"/>
              <a:ext cx="2243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b       m            n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16027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40411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895600" y="251079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16230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44043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886506" y="2293362"/>
            <a:ext cx="2040982" cy="461665"/>
            <a:chOff x="1890938" y="2196200"/>
            <a:chExt cx="2040982" cy="461665"/>
          </a:xfrm>
        </p:grpSpPr>
        <p:sp>
          <p:nvSpPr>
            <p:cNvPr id="70" name="TextBox 69"/>
            <p:cNvSpPr txBox="1"/>
            <p:nvPr/>
          </p:nvSpPr>
          <p:spPr>
            <a:xfrm>
              <a:off x="1890938" y="2196200"/>
              <a:ext cx="2040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h          w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14884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39268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655570" y="251079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09372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37185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1886506" y="3198167"/>
            <a:ext cx="2040982" cy="461665"/>
            <a:chOff x="1890938" y="2196200"/>
            <a:chExt cx="2040982" cy="461665"/>
          </a:xfrm>
        </p:grpSpPr>
        <p:sp>
          <p:nvSpPr>
            <p:cNvPr id="77" name="TextBox 76"/>
            <p:cNvSpPr txBox="1"/>
            <p:nvPr/>
          </p:nvSpPr>
          <p:spPr>
            <a:xfrm>
              <a:off x="1890938" y="2196200"/>
              <a:ext cx="2040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l           h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2080260" y="251460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24100" y="251841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586990" y="2510790"/>
              <a:ext cx="1828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472565" y="3728200"/>
            <a:ext cx="6198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/>
              <a:t>Now write the words in the correct group.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85204"/>
              </p:ext>
            </p:extLst>
          </p:nvPr>
        </p:nvGraphicFramePr>
        <p:xfrm>
          <a:off x="1177290" y="4382454"/>
          <a:ext cx="6789420" cy="21221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773"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play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do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have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/>
                        <a:t>study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449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C54CC95-2C95-477A-8602-43B2237B3B33}"/>
              </a:ext>
            </a:extLst>
          </p:cNvPr>
          <p:cNvSpPr txBox="1"/>
          <p:nvPr/>
        </p:nvSpPr>
        <p:spPr>
          <a:xfrm>
            <a:off x="1884109" y="1366215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>
                <a:solidFill>
                  <a:srgbClr val="FF0000"/>
                </a:solidFill>
              </a:rPr>
              <a:t>ng</a:t>
            </a:r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ish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840BAE-265B-4F12-877C-CE97646073D6}"/>
              </a:ext>
            </a:extLst>
          </p:cNvPr>
          <p:cNvSpPr txBox="1"/>
          <p:nvPr/>
        </p:nvSpPr>
        <p:spPr>
          <a:xfrm>
            <a:off x="1887230" y="2293361"/>
            <a:ext cx="1531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>
                <a:solidFill>
                  <a:srgbClr val="FF0000"/>
                </a:solidFill>
              </a:rPr>
              <a:t>ome</a:t>
            </a:r>
            <a:r>
              <a:rPr lang="en-US" sz="2400" dirty="0"/>
              <a:t>w</a:t>
            </a:r>
            <a:r>
              <a:rPr lang="en-US" sz="2400" dirty="0">
                <a:solidFill>
                  <a:srgbClr val="FF0000"/>
                </a:solidFill>
              </a:rPr>
              <a:t>ork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F8921B-0AA5-4953-9451-86125773ABB6}"/>
              </a:ext>
            </a:extLst>
          </p:cNvPr>
          <p:cNvSpPr txBox="1"/>
          <p:nvPr/>
        </p:nvSpPr>
        <p:spPr>
          <a:xfrm>
            <a:off x="1884292" y="319486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unc</a:t>
            </a:r>
            <a:r>
              <a:rPr lang="en-US" sz="2400" dirty="0"/>
              <a:t>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984BA2-FE56-454D-A8BD-AB595DE8A077}"/>
              </a:ext>
            </a:extLst>
          </p:cNvPr>
          <p:cNvSpPr txBox="1"/>
          <p:nvPr/>
        </p:nvSpPr>
        <p:spPr>
          <a:xfrm>
            <a:off x="5844900" y="1366215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>
                <a:solidFill>
                  <a:srgbClr val="FF0000"/>
                </a:solidFill>
              </a:rPr>
              <a:t>po</a:t>
            </a:r>
            <a:r>
              <a:rPr lang="en-US" sz="2400" dirty="0"/>
              <a:t>r</a:t>
            </a:r>
            <a:r>
              <a:rPr lang="en-US" sz="2400" dirty="0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43951DA-DC04-48BC-9F56-27DF2FD6783D}"/>
              </a:ext>
            </a:extLst>
          </p:cNvPr>
          <p:cNvSpPr txBox="1"/>
          <p:nvPr/>
        </p:nvSpPr>
        <p:spPr>
          <a:xfrm>
            <a:off x="1301235" y="5715928"/>
            <a:ext cx="15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>
                <a:solidFill>
                  <a:srgbClr val="FF0000"/>
                </a:solidFill>
              </a:rPr>
              <a:t>ad</a:t>
            </a:r>
            <a:r>
              <a:rPr lang="en-US" sz="2400" dirty="0"/>
              <a:t>m</a:t>
            </a:r>
            <a:r>
              <a:rPr lang="en-US" sz="2400" dirty="0">
                <a:solidFill>
                  <a:srgbClr val="FF0000"/>
                </a:solidFill>
              </a:rPr>
              <a:t>into</a:t>
            </a:r>
            <a:r>
              <a:rPr lang="en-US" sz="2400" dirty="0"/>
              <a:t>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E9C45C-3BF5-4AC9-9C35-AB468D874A66}"/>
              </a:ext>
            </a:extLst>
          </p:cNvPr>
          <p:cNvSpPr txBox="1"/>
          <p:nvPr/>
        </p:nvSpPr>
        <p:spPr>
          <a:xfrm>
            <a:off x="1536634" y="5092452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>
                <a:solidFill>
                  <a:srgbClr val="FF0000"/>
                </a:solidFill>
              </a:rPr>
              <a:t>po</a:t>
            </a:r>
            <a:r>
              <a:rPr lang="en-US" sz="2400" dirty="0"/>
              <a:t>r</a:t>
            </a:r>
            <a:r>
              <a:rPr lang="en-US" sz="2400" dirty="0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6B5682-CA19-41D5-AA33-7C5E5E450ACA}"/>
              </a:ext>
            </a:extLst>
          </p:cNvPr>
          <p:cNvSpPr txBox="1"/>
          <p:nvPr/>
        </p:nvSpPr>
        <p:spPr>
          <a:xfrm>
            <a:off x="2963872" y="5090523"/>
            <a:ext cx="1531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>
                <a:solidFill>
                  <a:srgbClr val="FF0000"/>
                </a:solidFill>
              </a:rPr>
              <a:t>ome</a:t>
            </a:r>
            <a:r>
              <a:rPr lang="en-US" sz="2400" dirty="0"/>
              <a:t>w</a:t>
            </a:r>
            <a:r>
              <a:rPr lang="en-US" sz="2400" dirty="0">
                <a:solidFill>
                  <a:srgbClr val="FF0000"/>
                </a:solidFill>
              </a:rPr>
              <a:t>ork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AFEE3F-B74B-4F0B-81B4-786EA1E585B5}"/>
              </a:ext>
            </a:extLst>
          </p:cNvPr>
          <p:cNvSpPr txBox="1"/>
          <p:nvPr/>
        </p:nvSpPr>
        <p:spPr>
          <a:xfrm>
            <a:off x="4983362" y="509052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unc</a:t>
            </a:r>
            <a:r>
              <a:rPr lang="en-US" sz="2400" dirty="0"/>
              <a:t>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61FECE-CEF4-4B9D-A34A-14E0411060A9}"/>
              </a:ext>
            </a:extLst>
          </p:cNvPr>
          <p:cNvSpPr txBox="1"/>
          <p:nvPr/>
        </p:nvSpPr>
        <p:spPr>
          <a:xfrm>
            <a:off x="6603798" y="5089674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>
                <a:solidFill>
                  <a:srgbClr val="FF0000"/>
                </a:solidFill>
              </a:rPr>
              <a:t>ng</a:t>
            </a:r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ish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5D158A-AF8C-4D52-83C9-96CAB8575828}"/>
              </a:ext>
            </a:extLst>
          </p:cNvPr>
          <p:cNvSpPr txBox="1"/>
          <p:nvPr/>
        </p:nvSpPr>
        <p:spPr>
          <a:xfrm>
            <a:off x="5844900" y="136621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>
                <a:solidFill>
                  <a:srgbClr val="FF0000"/>
                </a:solidFill>
              </a:rPr>
              <a:t>po</a:t>
            </a:r>
            <a:r>
              <a:rPr lang="en-US" sz="2400" dirty="0"/>
              <a:t>r</a:t>
            </a:r>
            <a:r>
              <a:rPr lang="en-US" sz="2400" dirty="0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8156D9F-660C-4BBC-ABA1-9272B97B9729}"/>
              </a:ext>
            </a:extLst>
          </p:cNvPr>
          <p:cNvSpPr txBox="1"/>
          <p:nvPr/>
        </p:nvSpPr>
        <p:spPr>
          <a:xfrm>
            <a:off x="5850304" y="2293360"/>
            <a:ext cx="15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>
                <a:solidFill>
                  <a:srgbClr val="FF0000"/>
                </a:solidFill>
              </a:rPr>
              <a:t>ad</a:t>
            </a:r>
            <a:r>
              <a:rPr lang="en-US" sz="2400" dirty="0"/>
              <a:t>m</a:t>
            </a:r>
            <a:r>
              <a:rPr lang="en-US" sz="2400" dirty="0">
                <a:solidFill>
                  <a:srgbClr val="FF0000"/>
                </a:solidFill>
              </a:rPr>
              <a:t>into</a:t>
            </a:r>
            <a:r>
              <a:rPr lang="en-US" sz="2400" dirty="0"/>
              <a:t>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5E5249B-ABCC-46DE-BAF5-4418FE98FF7A}"/>
              </a:ext>
            </a:extLst>
          </p:cNvPr>
          <p:cNvSpPr txBox="1"/>
          <p:nvPr/>
        </p:nvSpPr>
        <p:spPr>
          <a:xfrm>
            <a:off x="5847844" y="2293360"/>
            <a:ext cx="15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>
                <a:solidFill>
                  <a:srgbClr val="FF0000"/>
                </a:solidFill>
              </a:rPr>
              <a:t>ad</a:t>
            </a:r>
            <a:r>
              <a:rPr lang="en-US" sz="2400" dirty="0"/>
              <a:t>m</a:t>
            </a:r>
            <a:r>
              <a:rPr lang="en-US" sz="2400" dirty="0">
                <a:solidFill>
                  <a:srgbClr val="FF0000"/>
                </a:solidFill>
              </a:rPr>
              <a:t>into</a:t>
            </a:r>
            <a:r>
              <a:rPr lang="en-US" sz="2400" dirty="0"/>
              <a:t>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DE6FF4B-B426-4BEC-B0BC-0245C3EF7176}"/>
              </a:ext>
            </a:extLst>
          </p:cNvPr>
          <p:cNvSpPr txBox="1"/>
          <p:nvPr/>
        </p:nvSpPr>
        <p:spPr>
          <a:xfrm>
            <a:off x="1890158" y="2293360"/>
            <a:ext cx="1531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>
                <a:solidFill>
                  <a:srgbClr val="FF0000"/>
                </a:solidFill>
              </a:rPr>
              <a:t>ome</a:t>
            </a:r>
            <a:r>
              <a:rPr lang="en-US" sz="2400" dirty="0"/>
              <a:t>w</a:t>
            </a:r>
            <a:r>
              <a:rPr lang="en-US" sz="2400" dirty="0">
                <a:solidFill>
                  <a:srgbClr val="FF0000"/>
                </a:solidFill>
              </a:rPr>
              <a:t>ork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0D5AD21-A097-4BB4-8970-4CE9975FA28C}"/>
              </a:ext>
            </a:extLst>
          </p:cNvPr>
          <p:cNvSpPr txBox="1"/>
          <p:nvPr/>
        </p:nvSpPr>
        <p:spPr>
          <a:xfrm>
            <a:off x="1889378" y="319486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unc</a:t>
            </a:r>
            <a:r>
              <a:rPr lang="en-US" sz="2400" dirty="0"/>
              <a:t>h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6D2882C-09F1-4634-BCBC-CE477FA96BA3}"/>
              </a:ext>
            </a:extLst>
          </p:cNvPr>
          <p:cNvSpPr txBox="1"/>
          <p:nvPr/>
        </p:nvSpPr>
        <p:spPr>
          <a:xfrm>
            <a:off x="1882529" y="1364851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>
                <a:solidFill>
                  <a:srgbClr val="FF0000"/>
                </a:solidFill>
              </a:rPr>
              <a:t>ng</a:t>
            </a:r>
            <a:r>
              <a:rPr lang="en-US" sz="2400" dirty="0"/>
              <a:t>l</a:t>
            </a:r>
            <a:r>
              <a:rPr lang="en-US" sz="2400" dirty="0">
                <a:solidFill>
                  <a:srgbClr val="FF0000"/>
                </a:solidFill>
              </a:rPr>
              <a:t>ish</a:t>
            </a:r>
          </a:p>
        </p:txBody>
      </p:sp>
    </p:spTree>
    <p:extLst>
      <p:ext uri="{BB962C8B-B14F-4D97-AF65-F5344CB8AC3E}">
        <p14:creationId xmlns:p14="http://schemas.microsoft.com/office/powerpoint/2010/main" val="246835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23 L -0.47188 0.54352 " pathEditMode="fixed" rAng="0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4974 0.49861 " pathEditMode="fixed" rAng="0" ptsTypes="AA">
                                      <p:cBhvr>
                                        <p:cTn id="5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8" y="2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24 L 0.11736 0.40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33854 0.276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51684 0.5439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8" grpId="1"/>
      <p:bldP spid="58" grpId="2"/>
      <p:bldP spid="82" grpId="0"/>
      <p:bldP spid="83" grpId="0"/>
      <p:bldP spid="83" grpId="1"/>
      <p:bldP spid="83" grpId="2"/>
      <p:bldP spid="84" grpId="0"/>
      <p:bldP spid="84" grpId="1"/>
      <p:bldP spid="84" grpId="2"/>
      <p:bldP spid="85" grpId="0"/>
      <p:bldP spid="85" grpId="1"/>
      <p:bldP spid="85" grpId="2"/>
      <p:bldP spid="86" grpId="0"/>
      <p:bldP spid="86" grpId="1"/>
      <p:bldP spid="8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2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4" y="113416"/>
            <a:ext cx="587409" cy="6043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0361" y="219128"/>
            <a:ext cx="7135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Solve the crossword puzzle.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08220" y="1601744"/>
            <a:ext cx="4735780" cy="4380391"/>
            <a:chOff x="108230" y="1322199"/>
            <a:chExt cx="3170424" cy="28931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61" y="1576330"/>
              <a:ext cx="3004193" cy="2638977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>
            <a:xfrm>
              <a:off x="998354" y="1322199"/>
              <a:ext cx="400376" cy="4023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2206724" y="1322199"/>
              <a:ext cx="400376" cy="4023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04387" y="1958716"/>
              <a:ext cx="400376" cy="4023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2821128" y="1623797"/>
              <a:ext cx="400376" cy="4023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rgbClr val="0070C0"/>
                  </a:solidFill>
                </a:rPr>
                <a:t>4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108230" y="2575736"/>
              <a:ext cx="400376" cy="4023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</a:rPr>
                <a:t>5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13A0174-CFD8-4E29-AA6B-BAC6CDD3391E}"/>
              </a:ext>
            </a:extLst>
          </p:cNvPr>
          <p:cNvGrpSpPr/>
          <p:nvPr/>
        </p:nvGrpSpPr>
        <p:grpSpPr>
          <a:xfrm>
            <a:off x="120764" y="1259940"/>
            <a:ext cx="4632799" cy="5377122"/>
            <a:chOff x="4610602" y="1323081"/>
            <a:chExt cx="4632799" cy="5377122"/>
          </a:xfrm>
        </p:grpSpPr>
        <p:sp>
          <p:nvSpPr>
            <p:cNvPr id="4" name="TextBox 3"/>
            <p:cNvSpPr txBox="1"/>
            <p:nvPr/>
          </p:nvSpPr>
          <p:spPr>
            <a:xfrm>
              <a:off x="4610602" y="1323081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DOWN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627452" y="1824005"/>
              <a:ext cx="4615949" cy="839650"/>
              <a:chOff x="794659" y="707494"/>
              <a:chExt cx="4615949" cy="83965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794659" y="707494"/>
                <a:ext cx="4615949" cy="839650"/>
                <a:chOff x="363373" y="1262747"/>
                <a:chExt cx="4615949" cy="839650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363373" y="1262747"/>
                  <a:ext cx="47483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>
                      <a:solidFill>
                        <a:srgbClr val="0070C0"/>
                      </a:solidFill>
                    </a:rPr>
                    <a:t>1.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827314" y="1271400"/>
                  <a:ext cx="415200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/>
                    <a:t>She likes to meet new people.</a:t>
                  </a:r>
                </a:p>
                <a:p>
                  <a:r>
                    <a:rPr lang="en-US" sz="2400"/>
                    <a:t>She’s              .</a:t>
                  </a:r>
                </a:p>
              </p:txBody>
            </p: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1983379" y="143442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627452" y="2908793"/>
              <a:ext cx="4615949" cy="470318"/>
              <a:chOff x="363373" y="1262747"/>
              <a:chExt cx="4615949" cy="470318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363373" y="126274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2.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27314" y="1271400"/>
                <a:ext cx="41520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People cook meals in this room.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627452" y="3624249"/>
              <a:ext cx="4615949" cy="470318"/>
              <a:chOff x="363373" y="1262747"/>
              <a:chExt cx="4615949" cy="470318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363373" y="126274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4.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27314" y="1271400"/>
                <a:ext cx="41520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You hear with them.</a:t>
                </a:r>
                <a:endParaRPr lang="en-US" sz="2400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4610602" y="4343421"/>
              <a:ext cx="1495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ACROSS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627452" y="4844345"/>
              <a:ext cx="4615949" cy="839650"/>
              <a:chOff x="794659" y="707494"/>
              <a:chExt cx="4615949" cy="839650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794659" y="707494"/>
                <a:ext cx="4615949" cy="839650"/>
                <a:chOff x="363373" y="1262747"/>
                <a:chExt cx="4615949" cy="839650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363373" y="1262747"/>
                  <a:ext cx="47483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>
                      <a:solidFill>
                        <a:srgbClr val="0070C0"/>
                      </a:solidFill>
                    </a:rPr>
                    <a:t>3.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7314" y="1271400"/>
                  <a:ext cx="415200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/>
                    <a:t>He’s good at drawing. </a:t>
                  </a:r>
                </a:p>
                <a:p>
                  <a:r>
                    <a:rPr lang="en-US" sz="2400"/>
                    <a:t>He’s very              .</a:t>
                  </a:r>
                </a:p>
              </p:txBody>
            </p:sp>
          </p:grpSp>
          <p:cxnSp>
            <p:nvCxnSpPr>
              <p:cNvPr id="74" name="Straight Connector 73"/>
              <p:cNvCxnSpPr/>
              <p:nvPr/>
            </p:nvCxnSpPr>
            <p:spPr>
              <a:xfrm>
                <a:off x="2497729" y="1434425"/>
                <a:ext cx="914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4627452" y="5860553"/>
              <a:ext cx="4484798" cy="839650"/>
              <a:chOff x="363373" y="1262747"/>
              <a:chExt cx="4484798" cy="83965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363373" y="126274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5.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827314" y="1271400"/>
                <a:ext cx="40208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It’s a side of the face, below the eyes.</a:t>
                </a: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959165F-38D9-4E27-B99A-643BB8CD7709}"/>
              </a:ext>
            </a:extLst>
          </p:cNvPr>
          <p:cNvSpPr txBox="1"/>
          <p:nvPr/>
        </p:nvSpPr>
        <p:spPr>
          <a:xfrm>
            <a:off x="5839480" y="2058387"/>
            <a:ext cx="359394" cy="3901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f</a:t>
            </a: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r</a:t>
            </a:r>
          </a:p>
          <a:p>
            <a:pPr algn="ctr">
              <a:lnSpc>
                <a:spcPct val="120000"/>
              </a:lnSpc>
            </a:pPr>
            <a:r>
              <a:rPr lang="en-US" sz="2600" dirty="0" err="1" smtClean="0">
                <a:solidFill>
                  <a:srgbClr val="F15109"/>
                </a:solidFill>
              </a:rPr>
              <a:t>i</a:t>
            </a:r>
            <a:endParaRPr lang="en-US" sz="2600" dirty="0" smtClean="0">
              <a:solidFill>
                <a:srgbClr val="F1510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n</a:t>
            </a: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d</a:t>
            </a: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l</a:t>
            </a:r>
          </a:p>
          <a:p>
            <a:pPr algn="ctr">
              <a:lnSpc>
                <a:spcPct val="120000"/>
              </a:lnSpc>
            </a:pPr>
            <a:r>
              <a:rPr lang="en-US" sz="2600" dirty="0" smtClean="0">
                <a:solidFill>
                  <a:srgbClr val="F15109"/>
                </a:solidFill>
              </a:rPr>
              <a:t>y</a:t>
            </a:r>
            <a:endParaRPr lang="en-US" sz="2600" dirty="0">
              <a:solidFill>
                <a:srgbClr val="F15109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B604A0E-1BEC-496E-8560-A19A6948D47F}"/>
              </a:ext>
            </a:extLst>
          </p:cNvPr>
          <p:cNvSpPr txBox="1"/>
          <p:nvPr/>
        </p:nvSpPr>
        <p:spPr>
          <a:xfrm>
            <a:off x="7710359" y="2058387"/>
            <a:ext cx="359394" cy="3421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k</a:t>
            </a:r>
          </a:p>
          <a:p>
            <a:pPr algn="ctr">
              <a:lnSpc>
                <a:spcPct val="120000"/>
              </a:lnSpc>
            </a:pPr>
            <a:r>
              <a:rPr lang="en-US" sz="2600" dirty="0" err="1">
                <a:solidFill>
                  <a:srgbClr val="F15109"/>
                </a:solidFill>
              </a:rPr>
              <a:t>i</a:t>
            </a:r>
            <a:endParaRPr lang="en-US" sz="2600" dirty="0">
              <a:solidFill>
                <a:srgbClr val="F1510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t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c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h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9357CF-1755-4EDB-AA8E-3B609B5A5680}"/>
              </a:ext>
            </a:extLst>
          </p:cNvPr>
          <p:cNvSpPr txBox="1"/>
          <p:nvPr/>
        </p:nvSpPr>
        <p:spPr>
          <a:xfrm>
            <a:off x="5303528" y="2599430"/>
            <a:ext cx="3755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pc="-10" dirty="0" smtClean="0">
                <a:solidFill>
                  <a:srgbClr val="0070C0"/>
                </a:solidFill>
              </a:rPr>
              <a:t>  c          e    a    t            v    e</a:t>
            </a:r>
            <a:endParaRPr lang="en-US" sz="2600" spc="-1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D43EBA0-7B1B-4FC5-AF37-F4D017EE3DBB}"/>
              </a:ext>
            </a:extLst>
          </p:cNvPr>
          <p:cNvSpPr txBox="1"/>
          <p:nvPr/>
        </p:nvSpPr>
        <p:spPr>
          <a:xfrm>
            <a:off x="8659128" y="2548459"/>
            <a:ext cx="349775" cy="1980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a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r</a:t>
            </a: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F15109"/>
                </a:solidFill>
              </a:rPr>
              <a:t>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E556134-CFB2-436C-87A5-DCE069B4E551}"/>
              </a:ext>
            </a:extLst>
          </p:cNvPr>
          <p:cNvSpPr txBox="1"/>
          <p:nvPr/>
        </p:nvSpPr>
        <p:spPr>
          <a:xfrm>
            <a:off x="4803463" y="3522793"/>
            <a:ext cx="22938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spc="-10" dirty="0" smtClean="0">
                <a:solidFill>
                  <a:srgbClr val="0070C0"/>
                </a:solidFill>
              </a:rPr>
              <a:t> c     </a:t>
            </a:r>
            <a:r>
              <a:rPr lang="en-US" sz="2600" spc="-10" dirty="0">
                <a:solidFill>
                  <a:srgbClr val="0070C0"/>
                </a:solidFill>
              </a:rPr>
              <a:t>h          </a:t>
            </a:r>
            <a:r>
              <a:rPr lang="en-US" sz="2600" spc="-10" dirty="0" smtClean="0">
                <a:solidFill>
                  <a:srgbClr val="0070C0"/>
                </a:solidFill>
              </a:rPr>
              <a:t>e    </a:t>
            </a:r>
            <a:r>
              <a:rPr lang="en-US" sz="2600" spc="-10" dirty="0">
                <a:solidFill>
                  <a:srgbClr val="0070C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7410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8" y="228600"/>
            <a:ext cx="7286625" cy="64008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25112" y="68580"/>
            <a:ext cx="400376" cy="4023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" name="Oval 3"/>
          <p:cNvSpPr/>
          <p:nvPr/>
        </p:nvSpPr>
        <p:spPr>
          <a:xfrm>
            <a:off x="5931202" y="68580"/>
            <a:ext cx="400376" cy="4023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7438375" y="802540"/>
            <a:ext cx="400376" cy="4023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Oval 5"/>
          <p:cNvSpPr/>
          <p:nvPr/>
        </p:nvSpPr>
        <p:spPr>
          <a:xfrm>
            <a:off x="1507792" y="1425878"/>
            <a:ext cx="400376" cy="4023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728500" y="2887969"/>
            <a:ext cx="400376" cy="4023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59165F-38D9-4E27-B99A-643BB8CD7709}"/>
              </a:ext>
            </a:extLst>
          </p:cNvPr>
          <p:cNvSpPr txBox="1"/>
          <p:nvPr/>
        </p:nvSpPr>
        <p:spPr>
          <a:xfrm>
            <a:off x="2925112" y="439619"/>
            <a:ext cx="453970" cy="5952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f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r</a:t>
            </a:r>
          </a:p>
          <a:p>
            <a:pPr algn="ctr">
              <a:lnSpc>
                <a:spcPct val="120000"/>
              </a:lnSpc>
            </a:pPr>
            <a:r>
              <a:rPr lang="en-US" sz="4000" dirty="0" err="1">
                <a:solidFill>
                  <a:srgbClr val="F15109"/>
                </a:solidFill>
              </a:rPr>
              <a:t>i</a:t>
            </a:r>
            <a:endParaRPr lang="en-US" sz="4000" dirty="0">
              <a:solidFill>
                <a:srgbClr val="F1510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n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d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l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604A0E-1BEC-496E-8560-A19A6948D47F}"/>
              </a:ext>
            </a:extLst>
          </p:cNvPr>
          <p:cNvSpPr txBox="1"/>
          <p:nvPr/>
        </p:nvSpPr>
        <p:spPr>
          <a:xfrm>
            <a:off x="5904405" y="470916"/>
            <a:ext cx="453970" cy="5213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k</a:t>
            </a:r>
          </a:p>
          <a:p>
            <a:pPr algn="ctr">
              <a:lnSpc>
                <a:spcPct val="120000"/>
              </a:lnSpc>
            </a:pPr>
            <a:r>
              <a:rPr lang="en-US" sz="4000" dirty="0" err="1">
                <a:solidFill>
                  <a:srgbClr val="F15109"/>
                </a:solidFill>
              </a:rPr>
              <a:t>i</a:t>
            </a:r>
            <a:endParaRPr lang="en-US" sz="4000" dirty="0">
              <a:solidFill>
                <a:srgbClr val="F1510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t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c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h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43EBA0-7B1B-4FC5-AF37-F4D017EE3DBB}"/>
              </a:ext>
            </a:extLst>
          </p:cNvPr>
          <p:cNvSpPr txBox="1"/>
          <p:nvPr/>
        </p:nvSpPr>
        <p:spPr>
          <a:xfrm>
            <a:off x="7438375" y="1184556"/>
            <a:ext cx="439544" cy="2997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e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a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r</a:t>
            </a:r>
          </a:p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F15109"/>
                </a:solidFill>
              </a:rPr>
              <a:t>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9357CF-1755-4EDB-AA8E-3B609B5A5680}"/>
              </a:ext>
            </a:extLst>
          </p:cNvPr>
          <p:cNvSpPr txBox="1"/>
          <p:nvPr/>
        </p:nvSpPr>
        <p:spPr>
          <a:xfrm>
            <a:off x="2200110" y="1295278"/>
            <a:ext cx="4994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-10" dirty="0">
                <a:solidFill>
                  <a:srgbClr val="0070C0"/>
                </a:solidFill>
              </a:rPr>
              <a:t>c             e     a      t            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556134-CFB2-436C-87A5-DCE069B4E551}"/>
              </a:ext>
            </a:extLst>
          </p:cNvPr>
          <p:cNvSpPr txBox="1"/>
          <p:nvPr/>
        </p:nvSpPr>
        <p:spPr>
          <a:xfrm>
            <a:off x="1428071" y="2765971"/>
            <a:ext cx="3526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-10" dirty="0">
                <a:solidFill>
                  <a:srgbClr val="0070C0"/>
                </a:solidFill>
              </a:rPr>
              <a:t>c      h            e     k</a:t>
            </a:r>
          </a:p>
        </p:txBody>
      </p:sp>
    </p:spTree>
    <p:extLst>
      <p:ext uri="{BB962C8B-B14F-4D97-AF65-F5344CB8AC3E}">
        <p14:creationId xmlns:p14="http://schemas.microsoft.com/office/powerpoint/2010/main" val="18430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685</Words>
  <Application>Microsoft Office PowerPoint</Application>
  <PresentationFormat>On-screen Show (4:3)</PresentationFormat>
  <Paragraphs>235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6_Office Theme</vt:lpstr>
      <vt:lpstr>3_Office Theme</vt:lpstr>
      <vt:lpstr>REVIEW 1 (UNITS 1-2-3)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Wrap- up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My Laptop</cp:lastModifiedBy>
  <cp:revision>56</cp:revision>
  <dcterms:created xsi:type="dcterms:W3CDTF">2020-12-09T02:04:09Z</dcterms:created>
  <dcterms:modified xsi:type="dcterms:W3CDTF">2021-10-24T23:44:05Z</dcterms:modified>
</cp:coreProperties>
</file>